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586" r:id="rId2"/>
    <p:sldId id="622" r:id="rId3"/>
    <p:sldId id="623" r:id="rId4"/>
    <p:sldId id="593" r:id="rId5"/>
    <p:sldId id="585" r:id="rId6"/>
    <p:sldId id="624" r:id="rId7"/>
    <p:sldId id="625" r:id="rId8"/>
    <p:sldId id="587" r:id="rId9"/>
    <p:sldId id="588" r:id="rId10"/>
    <p:sldId id="618" r:id="rId11"/>
    <p:sldId id="594" r:id="rId12"/>
    <p:sldId id="595" r:id="rId13"/>
    <p:sldId id="597" r:id="rId14"/>
    <p:sldId id="599" r:id="rId15"/>
    <p:sldId id="626" r:id="rId16"/>
    <p:sldId id="605" r:id="rId17"/>
    <p:sldId id="606" r:id="rId18"/>
    <p:sldId id="608" r:id="rId19"/>
    <p:sldId id="619" r:id="rId20"/>
    <p:sldId id="611" r:id="rId21"/>
    <p:sldId id="610" r:id="rId22"/>
    <p:sldId id="596" r:id="rId23"/>
    <p:sldId id="612" r:id="rId24"/>
    <p:sldId id="613" r:id="rId25"/>
    <p:sldId id="614" r:id="rId26"/>
    <p:sldId id="615" r:id="rId27"/>
    <p:sldId id="616" r:id="rId28"/>
    <p:sldId id="589" r:id="rId29"/>
    <p:sldId id="590" r:id="rId30"/>
    <p:sldId id="591" r:id="rId31"/>
    <p:sldId id="592" r:id="rId32"/>
    <p:sldId id="600" r:id="rId33"/>
    <p:sldId id="620" r:id="rId34"/>
    <p:sldId id="601" r:id="rId35"/>
    <p:sldId id="6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67"/>
    <p:restoredTop sz="94674"/>
  </p:normalViewPr>
  <p:slideViewPr>
    <p:cSldViewPr snapToGrid="0" snapToObjects="1">
      <p:cViewPr>
        <p:scale>
          <a:sx n="85" d="100"/>
          <a:sy n="85" d="100"/>
        </p:scale>
        <p:origin x="2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D144B-6194-904C-A4E7-E8148A472CFF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A3009-FC0C-A749-9862-A828502B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E73C-E374-E74D-8EDD-4DD4B91FF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F89EC-A329-1E41-84EF-5C3C2FE26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D734-733C-EB42-B06F-D260FCD2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170B8-12E0-F041-BD39-28329E12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59FA8-469A-B74B-8A89-E97A7BAD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99B4-C153-144C-8E08-BE2EB422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CA414-D188-BB4D-B94A-EB6DC6F52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B55E-23A4-FC43-9510-79E2A0A6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572A-2635-3F4C-BCB5-BA5DDC3D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805A1-DB43-0C49-9573-F4EA25AC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BB93A-B7CA-7D43-85E0-99F6B1CDA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EDA2A-73C1-674C-93D6-11574D6F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EAEA-56B8-2B4F-A54C-71785052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89632-4C6E-7F41-8F25-3024611E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4A370-57BB-B04A-883B-74EF0CAB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C6A6-E398-7A45-9430-E8BA73FD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655A-BEFA-C548-B6E5-E9FFC0A9F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3D820-8FED-E543-9524-2593E280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3882B-FAE8-924F-A61E-A61C233A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88A13-75CE-C841-9E55-71436C69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5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CF68-6350-4841-A363-9C5110315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94CD2-EDDC-A642-A9EC-CF626B9FA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3A28-E276-BA4F-A972-323BD670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A13A-6FC0-A045-85C4-449290DA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0F3AC-B6C6-6949-8EF4-5D59CA7F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3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5041-C10C-BB4E-BA0B-1D11E00A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C26E-FE08-DF43-A33C-514BB8C8D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B602F-4F53-CA46-981B-D27121DFD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27EFE-B759-1845-A7FC-A9E5DFB8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9F503-CD3A-F748-80B1-ADCAB92C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11842-DF47-CB4E-BB07-66D0B121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B0EB-848A-7B48-AD81-981E19A8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CC592-96DC-8C42-B9A5-ED9413437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CE6B-4BA9-1B44-BBE5-7868F4A37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0A9E6-806B-0542-9865-02A070FB9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F87FB-AEE2-0F44-90D6-EA55BC18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F3D79-C7E8-FE47-B569-2090A899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1725B-7713-424F-8F0F-93120343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75C68-3C30-CF46-8806-ED7DA42A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A8B4-0F3D-A944-8B82-712C87D3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76761-660A-B34E-92F2-E9F53190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AD714-1F3F-9E41-A7F4-CB75177F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B2D16-A2A3-7C4C-BAC6-CADFD849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6E2212-02A3-6540-B37B-78FEE72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13892-4A1B-C944-860D-EC4916ED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BC170-0FBC-9641-92B2-32CFE492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B3E4-1E64-DB45-B511-E7464009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93D5-B314-EA45-ADA8-1B51AC1B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680E1-FE09-6C4B-91C4-9208B14F4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70DC-6AA5-8841-8166-98A37046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9F20-D527-D94B-B2F9-A83EE832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49E2-1350-FC4B-BB9E-5B8BC52F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7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37DC-A39D-BA4C-8023-7F74C78C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38C41-D6BD-B04B-9E3B-E68477663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67BCA-7ED9-9240-849A-D22840654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48250-8F6D-6F40-BF79-77B37E9C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7D6E9-BB08-C84B-BFC2-BE1743FD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1935-498C-9C42-9352-EF553BF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7340B-6A61-8749-A8E7-3303511E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069B8-0068-0749-9C54-AE721D603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5745-6C95-254E-8416-84A4D7769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00AB3-13E2-894D-9D89-C6165B570314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A396-50C1-C746-8F59-1E7743033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EA8C-5C06-424F-91B8-7658D93D6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2293C-6B8D-1D4C-AFD2-837CD223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2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30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09B23-03EB-674F-8DE1-07D0B5F88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4"/>
          <a:stretch/>
        </p:blipFill>
        <p:spPr>
          <a:xfrm>
            <a:off x="5330569" y="1670469"/>
            <a:ext cx="6763895" cy="519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31826" cy="1381702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Ozone is mostly found in the stratosphere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628A4-C765-F342-8D86-3DD6BC2B7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1" r="3336" b="8043"/>
          <a:stretch/>
        </p:blipFill>
        <p:spPr>
          <a:xfrm>
            <a:off x="2831826" y="182880"/>
            <a:ext cx="3119120" cy="64251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122-AA67-5B4E-A967-8479FE71A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8"/>
          <a:stretch/>
        </p:blipFill>
        <p:spPr>
          <a:xfrm>
            <a:off x="5642561" y="349561"/>
            <a:ext cx="5929986" cy="1032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64A1B4-A55E-0348-9246-E6F6A8FA6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424" r="70173" b="4769"/>
          <a:stretch/>
        </p:blipFill>
        <p:spPr>
          <a:xfrm>
            <a:off x="3930946" y="937865"/>
            <a:ext cx="1857738" cy="392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EE8BD-3DFD-FD43-8E80-DBAE12EB6FD1}"/>
              </a:ext>
            </a:extLst>
          </p:cNvPr>
          <p:cNvSpPr txBox="1"/>
          <p:nvPr/>
        </p:nvSpPr>
        <p:spPr>
          <a:xfrm>
            <a:off x="171450" y="2800350"/>
            <a:ext cx="311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Where does stratospheric ozone come from?</a:t>
            </a:r>
          </a:p>
        </p:txBody>
      </p:sp>
    </p:spTree>
    <p:extLst>
      <p:ext uri="{BB962C8B-B14F-4D97-AF65-F5344CB8AC3E}">
        <p14:creationId xmlns:p14="http://schemas.microsoft.com/office/powerpoint/2010/main" val="4329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25C3C-85F5-AC4F-92EF-84AA43D37DC5}"/>
              </a:ext>
            </a:extLst>
          </p:cNvPr>
          <p:cNvGrpSpPr/>
          <p:nvPr/>
        </p:nvGrpSpPr>
        <p:grpSpPr>
          <a:xfrm>
            <a:off x="377597" y="1388467"/>
            <a:ext cx="11169594" cy="2647255"/>
            <a:chOff x="377597" y="3560167"/>
            <a:chExt cx="11169594" cy="26472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AA4837-07D0-B14C-A358-F4677D34B342}"/>
                </a:ext>
              </a:extLst>
            </p:cNvPr>
            <p:cNvGrpSpPr/>
            <p:nvPr/>
          </p:nvGrpSpPr>
          <p:grpSpPr>
            <a:xfrm>
              <a:off x="404765" y="5624090"/>
              <a:ext cx="1804450" cy="583332"/>
              <a:chOff x="404765" y="5649490"/>
              <a:chExt cx="1804450" cy="58333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60E5A17-A740-FF4E-B264-4059C187F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765" y="5649490"/>
                <a:ext cx="755091" cy="58333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1F6BE8-DBC7-054C-9CA8-6688EFA69997}"/>
                      </a:ext>
                    </a:extLst>
                  </p:cNvPr>
                  <p:cNvSpPr txBox="1"/>
                  <p:nvPr/>
                </p:nvSpPr>
                <p:spPr>
                  <a:xfrm>
                    <a:off x="949995" y="5700123"/>
                    <a:ext cx="1259220" cy="271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1F6BE8-DBC7-054C-9CA8-6688EFA699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995" y="5700123"/>
                    <a:ext cx="1259220" cy="2711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1030F2-296B-A24C-ADB7-1A6AAD45E4A1}"/>
                </a:ext>
              </a:extLst>
            </p:cNvPr>
            <p:cNvGrpSpPr/>
            <p:nvPr/>
          </p:nvGrpSpPr>
          <p:grpSpPr>
            <a:xfrm>
              <a:off x="3611960" y="5078855"/>
              <a:ext cx="2545916" cy="1029670"/>
              <a:chOff x="3611960" y="5053455"/>
              <a:chExt cx="2545916" cy="102967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2852EAD-5FE7-E244-8414-27AAB7156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1960" y="5053455"/>
                <a:ext cx="755092" cy="10296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655241C-F4A5-4445-8402-7BB9E33FC84A}"/>
                      </a:ext>
                    </a:extLst>
                  </p:cNvPr>
                  <p:cNvSpPr txBox="1"/>
                  <p:nvPr/>
                </p:nvSpPr>
                <p:spPr>
                  <a:xfrm>
                    <a:off x="4367052" y="5297092"/>
                    <a:ext cx="1790824" cy="271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750 </m:t>
                        </m:r>
                      </m:oMath>
                    </a14:m>
                    <a:r>
                      <a:rPr lang="en-US" sz="2400" dirty="0"/>
                      <a:t>(each)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655241C-F4A5-4445-8402-7BB9E33FC8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7052" y="5297092"/>
                    <a:ext cx="1790824" cy="2711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091" r="-2113" b="-1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1559A49-FFEB-2246-8F10-04885FFC22F7}"/>
                </a:ext>
              </a:extLst>
            </p:cNvPr>
            <p:cNvGrpSpPr/>
            <p:nvPr/>
          </p:nvGrpSpPr>
          <p:grpSpPr>
            <a:xfrm>
              <a:off x="377597" y="3828418"/>
              <a:ext cx="1259220" cy="962966"/>
              <a:chOff x="959698" y="4013685"/>
              <a:chExt cx="1259220" cy="962966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6A7C6AB-C2FC-3743-BFA0-C4FB3A26E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816" y="4387156"/>
                <a:ext cx="741727" cy="5894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2D63E80-7083-FB40-9A1D-ECB9F7FD4A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9698" y="4013685"/>
                    <a:ext cx="1259220" cy="271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950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2D63E80-7083-FB40-9A1D-ECB9F7FD4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698" y="4013685"/>
                    <a:ext cx="1259220" cy="2711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4F7FC81-CAE9-0748-B88F-C14C07670B1E}"/>
                </a:ext>
              </a:extLst>
            </p:cNvPr>
            <p:cNvGrpSpPr/>
            <p:nvPr/>
          </p:nvGrpSpPr>
          <p:grpSpPr>
            <a:xfrm>
              <a:off x="2571868" y="3560167"/>
              <a:ext cx="3752869" cy="683222"/>
              <a:chOff x="2973509" y="3495344"/>
              <a:chExt cx="3752869" cy="683222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E86BF-E153-954D-9FB8-A3FD0264B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3509" y="3495344"/>
                <a:ext cx="680073" cy="683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E0ACB2-99F9-FD46-8D73-210E5338A9C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582" y="3534087"/>
                    <a:ext cx="3072796" cy="4760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460</m:t>
                        </m:r>
                      </m:oMath>
                    </a14:m>
                    <a:r>
                      <a:rPr lang="en-US" sz="2400" dirty="0"/>
                      <a:t> (each)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E0ACB2-99F9-FD46-8D73-210E5338A9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582" y="3534087"/>
                    <a:ext cx="3072796" cy="47603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5128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A7DB03F-80DC-AE47-ADE7-FB976FCDBECA}"/>
                </a:ext>
              </a:extLst>
            </p:cNvPr>
            <p:cNvGrpSpPr/>
            <p:nvPr/>
          </p:nvGrpSpPr>
          <p:grpSpPr>
            <a:xfrm>
              <a:off x="9608574" y="4712220"/>
              <a:ext cx="1938617" cy="715130"/>
              <a:chOff x="6487074" y="3035094"/>
              <a:chExt cx="1938617" cy="715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39E313B-2662-7D4A-84EB-1BF7AA8F3A04}"/>
                      </a:ext>
                    </a:extLst>
                  </p:cNvPr>
                  <p:cNvSpPr txBox="1"/>
                  <p:nvPr/>
                </p:nvSpPr>
                <p:spPr>
                  <a:xfrm>
                    <a:off x="7166471" y="3035094"/>
                    <a:ext cx="1259220" cy="4662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39E313B-2662-7D4A-84EB-1BF7AA8F3A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6471" y="3035094"/>
                    <a:ext cx="1259220" cy="46627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8000" b="-76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DEDF9C5-8ED1-BF4B-916A-ED557A261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7074" y="3202331"/>
                <a:ext cx="721326" cy="547893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83D3EB-6B6D-0E4E-905B-7FC8947BA231}"/>
                </a:ext>
              </a:extLst>
            </p:cNvPr>
            <p:cNvGrpSpPr/>
            <p:nvPr/>
          </p:nvGrpSpPr>
          <p:grpSpPr>
            <a:xfrm>
              <a:off x="6702639" y="4114973"/>
              <a:ext cx="2131911" cy="1164185"/>
              <a:chOff x="4771084" y="3537792"/>
              <a:chExt cx="2131911" cy="116418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D10DCD5-92C5-1A40-9A15-5683A6212E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8602" b="27987"/>
              <a:stretch/>
            </p:blipFill>
            <p:spPr>
              <a:xfrm>
                <a:off x="4771084" y="3537792"/>
                <a:ext cx="1404575" cy="7083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F25C60F-A0CF-7041-AD3F-45F1FB1526B1}"/>
                      </a:ext>
                    </a:extLst>
                  </p:cNvPr>
                  <p:cNvSpPr txBox="1"/>
                  <p:nvPr/>
                </p:nvSpPr>
                <p:spPr>
                  <a:xfrm>
                    <a:off x="4885071" y="4240312"/>
                    <a:ext cx="20179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360</m:t>
                        </m:r>
                      </m:oMath>
                    </a14:m>
                    <a:r>
                      <a:rPr lang="en-US" sz="2400" dirty="0"/>
                      <a:t> (each)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F25C60F-A0CF-7041-AD3F-45F1FB1526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5071" y="4240312"/>
                    <a:ext cx="2017924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5263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8432BC67-EAB1-A145-857A-82C6B496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"/>
            <a:ext cx="12192000" cy="59167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Back to covalent bonds: why are they so strong*?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A0A57A6-8087-D248-97D6-D7C2CE305741}"/>
                  </a:ext>
                </a:extLst>
              </p:cNvPr>
              <p:cNvSpPr txBox="1"/>
              <p:nvPr/>
            </p:nvSpPr>
            <p:spPr>
              <a:xfrm>
                <a:off x="2911904" y="4954754"/>
                <a:ext cx="8077592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*For comparison: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Typical </a:t>
                </a:r>
                <a:r>
                  <a:rPr lang="en-US" sz="2400" b="1" dirty="0"/>
                  <a:t>kinetic energy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Typical </a:t>
                </a:r>
                <a:r>
                  <a:rPr lang="en-US" sz="2400" b="1" dirty="0"/>
                  <a:t>van der Waals sticking energy </a:t>
                </a:r>
                <a:r>
                  <a:rPr lang="en-US" sz="2400" dirty="0"/>
                  <a:t>is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𝟓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A0A57A6-8087-D248-97D6-D7C2CE30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904" y="4954754"/>
                <a:ext cx="8077592" cy="1539780"/>
              </a:xfrm>
              <a:prstGeom prst="rect">
                <a:avLst/>
              </a:prstGeom>
              <a:blipFill>
                <a:blip r:embed="rId14"/>
                <a:stretch>
                  <a:fillRect l="-1099" t="-245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51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C595F6-F581-D540-821E-834E99769FC5}"/>
              </a:ext>
            </a:extLst>
          </p:cNvPr>
          <p:cNvGrpSpPr/>
          <p:nvPr/>
        </p:nvGrpSpPr>
        <p:grpSpPr>
          <a:xfrm>
            <a:off x="8621485" y="1956692"/>
            <a:ext cx="3334539" cy="1108056"/>
            <a:chOff x="8170221" y="1092530"/>
            <a:chExt cx="3785804" cy="11717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87C0F2-F7EA-EA40-B548-691DBC59B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9" t="6926" r="14968" b="75130"/>
            <a:stretch/>
          </p:blipFill>
          <p:spPr bwMode="auto">
            <a:xfrm>
              <a:off x="8170222" y="1092530"/>
              <a:ext cx="3785803" cy="534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2C3B87-8EC8-D540-805D-7EBBC9A86D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9" t="63974" r="14968" b="14632"/>
            <a:stretch/>
          </p:blipFill>
          <p:spPr bwMode="auto">
            <a:xfrm>
              <a:off x="8170221" y="1627014"/>
              <a:ext cx="3785803" cy="63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The challenge of understanding covalent bonding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AD368-3DC1-A145-AF07-9FF16C82D722}"/>
              </a:ext>
            </a:extLst>
          </p:cNvPr>
          <p:cNvSpPr txBox="1"/>
          <p:nvPr/>
        </p:nvSpPr>
        <p:spPr>
          <a:xfrm>
            <a:off x="103833" y="1806604"/>
            <a:ext cx="88344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Coulomb’s Law </a:t>
            </a:r>
            <a:r>
              <a:rPr lang="en-US" sz="2400" dirty="0"/>
              <a:t>– the idea that </a:t>
            </a:r>
            <a:r>
              <a:rPr lang="en-US" sz="2400" b="1" dirty="0"/>
              <a:t>oppositely-charged particles </a:t>
            </a:r>
            <a:r>
              <a:rPr lang="en-US" sz="2400" dirty="0"/>
              <a:t>(like a nucleus and an electron) </a:t>
            </a:r>
            <a:r>
              <a:rPr lang="en-US" sz="2400" b="1" dirty="0"/>
              <a:t>are</a:t>
            </a:r>
            <a:r>
              <a:rPr lang="en-US" sz="2400" dirty="0"/>
              <a:t> </a:t>
            </a:r>
            <a:r>
              <a:rPr lang="en-US" sz="2400" b="1" dirty="0"/>
              <a:t>attracted</a:t>
            </a:r>
            <a:r>
              <a:rPr lang="en-US" sz="2400" dirty="0"/>
              <a:t> to each other, while </a:t>
            </a:r>
            <a:r>
              <a:rPr lang="en-US" sz="2400" b="1" dirty="0"/>
              <a:t>like charges </a:t>
            </a:r>
            <a:r>
              <a:rPr lang="en-US" sz="2400" dirty="0"/>
              <a:t>(like two nuclei or two electrons) </a:t>
            </a:r>
            <a:r>
              <a:rPr lang="en-US" sz="2400" b="1" dirty="0"/>
              <a:t>are repelled </a:t>
            </a:r>
            <a:r>
              <a:rPr lang="en-US" sz="2400" dirty="0"/>
              <a:t>from one another</a:t>
            </a:r>
            <a:r>
              <a:rPr lang="en-US" sz="2400" i="1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Schrödinger’s Equation </a:t>
            </a:r>
            <a:r>
              <a:rPr lang="en-US" sz="2400" dirty="0"/>
              <a:t>– a way for us to predict </a:t>
            </a:r>
            <a:r>
              <a:rPr lang="en-US" sz="2400" b="1" dirty="0"/>
              <a:t>where the electrons on an atom or molecule go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r>
              <a:rPr lang="en-US" sz="2400" i="1" dirty="0"/>
              <a:t>Fortunately, Spartan has Coulomb’s Law and Schrödinger’s Equation all built in.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5D5DA-5D9D-6046-9FB1-83ED39DD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72" y="4562956"/>
            <a:ext cx="3605564" cy="139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84545A-7642-9B43-9B11-A009E89E3C6C}"/>
              </a:ext>
            </a:extLst>
          </p:cNvPr>
          <p:cNvSpPr/>
          <p:nvPr/>
        </p:nvSpPr>
        <p:spPr>
          <a:xfrm>
            <a:off x="103833" y="617517"/>
            <a:ext cx="1193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Covalent bonding is hard to understand because it involves a several unfamiliar concepts</a:t>
            </a:r>
          </a:p>
        </p:txBody>
      </p:sp>
    </p:spTree>
    <p:extLst>
      <p:ext uri="{BB962C8B-B14F-4D97-AF65-F5344CB8AC3E}">
        <p14:creationId xmlns:p14="http://schemas.microsoft.com/office/powerpoint/2010/main" val="429372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Coulomb’s Law – effect of distance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B34AC-0331-1B43-9D76-45A3B79149E9}"/>
              </a:ext>
            </a:extLst>
          </p:cNvPr>
          <p:cNvGrpSpPr/>
          <p:nvPr/>
        </p:nvGrpSpPr>
        <p:grpSpPr>
          <a:xfrm>
            <a:off x="973776" y="1132608"/>
            <a:ext cx="807522" cy="712520"/>
            <a:chOff x="1864426" y="1864423"/>
            <a:chExt cx="807522" cy="712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E27A25-1967-6742-8702-1A5F49BAAEF7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BEF44E-D3AB-0542-A5E6-209BA0D29A2A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371B4B-F93E-6E48-9877-FE9565824B22}"/>
              </a:ext>
            </a:extLst>
          </p:cNvPr>
          <p:cNvGrpSpPr/>
          <p:nvPr/>
        </p:nvGrpSpPr>
        <p:grpSpPr>
          <a:xfrm>
            <a:off x="2468088" y="1132608"/>
            <a:ext cx="807522" cy="712520"/>
            <a:chOff x="1864426" y="1864423"/>
            <a:chExt cx="807522" cy="7125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2A9E8B-8AF9-BB40-8407-DDC5BEFDD190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FBCEB-69F1-404F-8F5C-D7944C730901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8C5FC6-5328-1B45-B60A-89EDC2D9CCA4}"/>
              </a:ext>
            </a:extLst>
          </p:cNvPr>
          <p:cNvSpPr txBox="1"/>
          <p:nvPr/>
        </p:nvSpPr>
        <p:spPr>
          <a:xfrm>
            <a:off x="3574473" y="126264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Repelled (pushed apart)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C56353-1370-4243-ADFE-D41A9809F390}"/>
              </a:ext>
            </a:extLst>
          </p:cNvPr>
          <p:cNvGrpSpPr/>
          <p:nvPr/>
        </p:nvGrpSpPr>
        <p:grpSpPr>
          <a:xfrm>
            <a:off x="1199407" y="2695113"/>
            <a:ext cx="807522" cy="712520"/>
            <a:chOff x="1864426" y="1864423"/>
            <a:chExt cx="807522" cy="71252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5E9928-995D-024D-9EF4-8DB56E3ED9BA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1A7A29-3CF6-8945-9131-8CE69D1CBAC5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262C7-61FA-654D-BDB2-8A81B97A3745}"/>
              </a:ext>
            </a:extLst>
          </p:cNvPr>
          <p:cNvGrpSpPr/>
          <p:nvPr/>
        </p:nvGrpSpPr>
        <p:grpSpPr>
          <a:xfrm>
            <a:off x="2025732" y="2695113"/>
            <a:ext cx="807522" cy="712520"/>
            <a:chOff x="1864426" y="1864423"/>
            <a:chExt cx="807522" cy="7125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5A63C4-A684-BF48-9D61-1F136807F2B6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66A179-CB88-9646-A401-BCA54DD8B838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6257FF-0A39-954E-8B25-0765E2A9CBF3}"/>
              </a:ext>
            </a:extLst>
          </p:cNvPr>
          <p:cNvSpPr txBox="1"/>
          <p:nvPr/>
        </p:nvSpPr>
        <p:spPr>
          <a:xfrm>
            <a:off x="3574473" y="2825589"/>
            <a:ext cx="807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Repelled </a:t>
            </a:r>
            <a:r>
              <a:rPr lang="en-US" sz="2400" b="1" dirty="0"/>
              <a:t>more</a:t>
            </a:r>
            <a:r>
              <a:rPr lang="en-US" sz="2400" dirty="0"/>
              <a:t> when closer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12114-34FA-E846-8130-3360DA38B7DB}"/>
              </a:ext>
            </a:extLst>
          </p:cNvPr>
          <p:cNvCxnSpPr/>
          <p:nvPr/>
        </p:nvCxnSpPr>
        <p:spPr>
          <a:xfrm>
            <a:off x="3206340" y="1496294"/>
            <a:ext cx="28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0D32B0-8364-B447-8C7A-AFA49578A543}"/>
              </a:ext>
            </a:extLst>
          </p:cNvPr>
          <p:cNvCxnSpPr>
            <a:cxnSpLocks/>
          </p:cNvCxnSpPr>
          <p:nvPr/>
        </p:nvCxnSpPr>
        <p:spPr>
          <a:xfrm flipH="1">
            <a:off x="700644" y="1496294"/>
            <a:ext cx="26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8012DA-7D28-3C43-BE08-8EC8633D4CAE}"/>
              </a:ext>
            </a:extLst>
          </p:cNvPr>
          <p:cNvCxnSpPr>
            <a:cxnSpLocks/>
          </p:cNvCxnSpPr>
          <p:nvPr/>
        </p:nvCxnSpPr>
        <p:spPr>
          <a:xfrm>
            <a:off x="2795649" y="3026231"/>
            <a:ext cx="565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1EB790-FDBA-1944-B442-66876F4AB2D6}"/>
              </a:ext>
            </a:extLst>
          </p:cNvPr>
          <p:cNvCxnSpPr>
            <a:cxnSpLocks/>
          </p:cNvCxnSpPr>
          <p:nvPr/>
        </p:nvCxnSpPr>
        <p:spPr>
          <a:xfrm flipH="1">
            <a:off x="546265" y="3036129"/>
            <a:ext cx="6155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8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Coulomb’s Law – effect of distance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B34AC-0331-1B43-9D76-45A3B79149E9}"/>
              </a:ext>
            </a:extLst>
          </p:cNvPr>
          <p:cNvGrpSpPr/>
          <p:nvPr/>
        </p:nvGrpSpPr>
        <p:grpSpPr>
          <a:xfrm>
            <a:off x="273133" y="1132608"/>
            <a:ext cx="807522" cy="712520"/>
            <a:chOff x="1864426" y="1864423"/>
            <a:chExt cx="807522" cy="712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E27A25-1967-6742-8702-1A5F49BAAEF7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BEF44E-D3AB-0542-A5E6-209BA0D29A2A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371B4B-F93E-6E48-9877-FE9565824B22}"/>
              </a:ext>
            </a:extLst>
          </p:cNvPr>
          <p:cNvGrpSpPr/>
          <p:nvPr/>
        </p:nvGrpSpPr>
        <p:grpSpPr>
          <a:xfrm>
            <a:off x="2931225" y="1132608"/>
            <a:ext cx="807522" cy="712520"/>
            <a:chOff x="1864426" y="1864423"/>
            <a:chExt cx="807522" cy="7125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2A9E8B-8AF9-BB40-8407-DDC5BEFDD190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FBCEB-69F1-404F-8F5C-D7944C730901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8C5FC6-5328-1B45-B60A-89EDC2D9CCA4}"/>
              </a:ext>
            </a:extLst>
          </p:cNvPr>
          <p:cNvSpPr txBox="1"/>
          <p:nvPr/>
        </p:nvSpPr>
        <p:spPr>
          <a:xfrm>
            <a:off x="4083133" y="126264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Attracted (pulled together)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257FF-0A39-954E-8B25-0765E2A9CBF3}"/>
              </a:ext>
            </a:extLst>
          </p:cNvPr>
          <p:cNvSpPr txBox="1"/>
          <p:nvPr/>
        </p:nvSpPr>
        <p:spPr>
          <a:xfrm>
            <a:off x="3574473" y="2825589"/>
            <a:ext cx="741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Attracted </a:t>
            </a:r>
            <a:r>
              <a:rPr lang="en-US" sz="2400" b="1" dirty="0"/>
              <a:t>more</a:t>
            </a:r>
            <a:r>
              <a:rPr lang="en-US" sz="2400" dirty="0"/>
              <a:t> when closer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12114-34FA-E846-8130-3360DA38B7DB}"/>
              </a:ext>
            </a:extLst>
          </p:cNvPr>
          <p:cNvCxnSpPr/>
          <p:nvPr/>
        </p:nvCxnSpPr>
        <p:spPr>
          <a:xfrm>
            <a:off x="1003465" y="1508172"/>
            <a:ext cx="28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0D32B0-8364-B447-8C7A-AFA49578A543}"/>
              </a:ext>
            </a:extLst>
          </p:cNvPr>
          <p:cNvCxnSpPr>
            <a:cxnSpLocks/>
          </p:cNvCxnSpPr>
          <p:nvPr/>
        </p:nvCxnSpPr>
        <p:spPr>
          <a:xfrm flipH="1">
            <a:off x="2669968" y="1496301"/>
            <a:ext cx="261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0D767B-B41D-0840-8658-4CA36EF43FF2}"/>
              </a:ext>
            </a:extLst>
          </p:cNvPr>
          <p:cNvGrpSpPr/>
          <p:nvPr/>
        </p:nvGrpSpPr>
        <p:grpSpPr>
          <a:xfrm>
            <a:off x="544285" y="2721923"/>
            <a:ext cx="807522" cy="712520"/>
            <a:chOff x="1864426" y="1864423"/>
            <a:chExt cx="807522" cy="7125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DEE566-8CD3-334B-AC06-305B0F9760EF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F7D29C-53CE-4C4D-9691-3EC4B38B995D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4FE34E-F939-8D40-BECB-B42364FB82CF}"/>
              </a:ext>
            </a:extLst>
          </p:cNvPr>
          <p:cNvGrpSpPr/>
          <p:nvPr/>
        </p:nvGrpSpPr>
        <p:grpSpPr>
          <a:xfrm>
            <a:off x="2656113" y="2721923"/>
            <a:ext cx="807522" cy="712520"/>
            <a:chOff x="1864426" y="1864423"/>
            <a:chExt cx="807522" cy="7125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99954DB-09A4-0047-84C3-B2402AC6C0A5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FEFFF2-33E1-B743-9437-086EAD10C0F6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-1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7C6C87-6A86-114F-8EB0-25EFFAD19C01}"/>
              </a:ext>
            </a:extLst>
          </p:cNvPr>
          <p:cNvCxnSpPr>
            <a:cxnSpLocks/>
          </p:cNvCxnSpPr>
          <p:nvPr/>
        </p:nvCxnSpPr>
        <p:spPr>
          <a:xfrm>
            <a:off x="1274617" y="3097487"/>
            <a:ext cx="649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74002B-B8CD-9D4B-B025-95CEBBFBF7CC}"/>
              </a:ext>
            </a:extLst>
          </p:cNvPr>
          <p:cNvCxnSpPr>
            <a:cxnSpLocks/>
          </p:cNvCxnSpPr>
          <p:nvPr/>
        </p:nvCxnSpPr>
        <p:spPr>
          <a:xfrm flipH="1">
            <a:off x="2078181" y="3085618"/>
            <a:ext cx="577933" cy="11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8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Coulomb’s Law – effect of the magnitude of charge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B34AC-0331-1B43-9D76-45A3B79149E9}"/>
              </a:ext>
            </a:extLst>
          </p:cNvPr>
          <p:cNvGrpSpPr/>
          <p:nvPr/>
        </p:nvGrpSpPr>
        <p:grpSpPr>
          <a:xfrm>
            <a:off x="973776" y="1132608"/>
            <a:ext cx="807522" cy="712520"/>
            <a:chOff x="1864426" y="1864423"/>
            <a:chExt cx="807522" cy="712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E27A25-1967-6742-8702-1A5F49BAAEF7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BEF44E-D3AB-0542-A5E6-209BA0D29A2A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371B4B-F93E-6E48-9877-FE9565824B22}"/>
              </a:ext>
            </a:extLst>
          </p:cNvPr>
          <p:cNvGrpSpPr/>
          <p:nvPr/>
        </p:nvGrpSpPr>
        <p:grpSpPr>
          <a:xfrm>
            <a:off x="2468088" y="1132608"/>
            <a:ext cx="807522" cy="712520"/>
            <a:chOff x="1864426" y="1864423"/>
            <a:chExt cx="807522" cy="7125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2A9E8B-8AF9-BB40-8407-DDC5BEFDD190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FBCEB-69F1-404F-8F5C-D7944C730901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8C5FC6-5328-1B45-B60A-89EDC2D9CCA4}"/>
              </a:ext>
            </a:extLst>
          </p:cNvPr>
          <p:cNvSpPr txBox="1"/>
          <p:nvPr/>
        </p:nvSpPr>
        <p:spPr>
          <a:xfrm>
            <a:off x="3574473" y="126264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Repelled (pushed apart)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E9E341-A791-E443-A9D7-6DF29CE9D24D}"/>
              </a:ext>
            </a:extLst>
          </p:cNvPr>
          <p:cNvGrpSpPr/>
          <p:nvPr/>
        </p:nvGrpSpPr>
        <p:grpSpPr>
          <a:xfrm>
            <a:off x="514350" y="1496294"/>
            <a:ext cx="10573245" cy="2160292"/>
            <a:chOff x="514350" y="1496294"/>
            <a:chExt cx="10573245" cy="21602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6257FF-0A39-954E-8B25-0765E2A9CBF3}"/>
                </a:ext>
              </a:extLst>
            </p:cNvPr>
            <p:cNvSpPr txBox="1"/>
            <p:nvPr/>
          </p:nvSpPr>
          <p:spPr>
            <a:xfrm>
              <a:off x="3669475" y="2825589"/>
              <a:ext cx="7418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Repelled </a:t>
              </a:r>
              <a:r>
                <a:rPr lang="en-US" sz="2400" b="1" dirty="0"/>
                <a:t>more</a:t>
              </a:r>
              <a:r>
                <a:rPr lang="en-US" sz="2400" dirty="0"/>
                <a:t> b/c charges are greater (in this case, 2x more force)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712114-34FA-E846-8130-3360DA38B7DB}"/>
                </a:ext>
              </a:extLst>
            </p:cNvPr>
            <p:cNvCxnSpPr/>
            <p:nvPr/>
          </p:nvCxnSpPr>
          <p:spPr>
            <a:xfrm>
              <a:off x="3206340" y="1496294"/>
              <a:ext cx="2850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0D32B0-8364-B447-8C7A-AFA49578A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644" y="1496294"/>
              <a:ext cx="261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706651-4397-7D49-ACE2-23AFCB0B9F3A}"/>
                </a:ext>
              </a:extLst>
            </p:cNvPr>
            <p:cNvGrpSpPr/>
            <p:nvPr/>
          </p:nvGrpSpPr>
          <p:grpSpPr>
            <a:xfrm>
              <a:off x="971798" y="2698172"/>
              <a:ext cx="807522" cy="712520"/>
              <a:chOff x="1864426" y="1864423"/>
              <a:chExt cx="807522" cy="7125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3501982-3585-3E44-91DC-42AE6EA3BD57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682318-5C58-F54A-978D-3872F2858002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B4CAC9-62BB-6E4E-B27C-04877AB35387}"/>
                </a:ext>
              </a:extLst>
            </p:cNvPr>
            <p:cNvGrpSpPr/>
            <p:nvPr/>
          </p:nvGrpSpPr>
          <p:grpSpPr>
            <a:xfrm>
              <a:off x="2466110" y="2698172"/>
              <a:ext cx="807522" cy="712520"/>
              <a:chOff x="1864426" y="1864423"/>
              <a:chExt cx="807522" cy="71252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A1637F-3684-574F-8560-D3B5EB5C543C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A1F33-F0D2-4348-892A-6AAD606A81F9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+1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53D7B2-3A67-E741-9876-A609C734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204362" y="3061858"/>
              <a:ext cx="3701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A8E13C-8275-014B-A3C3-84D1B6404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350" y="3061858"/>
              <a:ext cx="4455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519158-E662-2147-9013-6D68BB52C656}"/>
              </a:ext>
            </a:extLst>
          </p:cNvPr>
          <p:cNvGrpSpPr/>
          <p:nvPr/>
        </p:nvGrpSpPr>
        <p:grpSpPr>
          <a:xfrm>
            <a:off x="320634" y="4440672"/>
            <a:ext cx="10766961" cy="958414"/>
            <a:chOff x="320634" y="2698172"/>
            <a:chExt cx="10766961" cy="9584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A45A2-290C-EB4B-9AD7-28E4F673CEEC}"/>
                </a:ext>
              </a:extLst>
            </p:cNvPr>
            <p:cNvSpPr txBox="1"/>
            <p:nvPr/>
          </p:nvSpPr>
          <p:spPr>
            <a:xfrm>
              <a:off x="3669475" y="2825589"/>
              <a:ext cx="7418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Repelled </a:t>
              </a:r>
              <a:r>
                <a:rPr lang="en-US" sz="2400" b="1" dirty="0"/>
                <a:t>more</a:t>
              </a:r>
              <a:r>
                <a:rPr lang="en-US" sz="2400" dirty="0"/>
                <a:t> b/c charges are greater (in this case, 4x more force)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D507FB-5796-C14F-AC7B-67FEC5E93F4C}"/>
                </a:ext>
              </a:extLst>
            </p:cNvPr>
            <p:cNvGrpSpPr/>
            <p:nvPr/>
          </p:nvGrpSpPr>
          <p:grpSpPr>
            <a:xfrm>
              <a:off x="971798" y="2698172"/>
              <a:ext cx="807522" cy="712520"/>
              <a:chOff x="1864426" y="1864423"/>
              <a:chExt cx="807522" cy="71252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9566FF-34AC-7E43-8217-B9BB39C0BA1A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EF1042-A06A-BD44-97FF-4EFC3BFD2B5F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+2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BC8970-0FD2-2C4A-B041-7FED5714FD29}"/>
                </a:ext>
              </a:extLst>
            </p:cNvPr>
            <p:cNvGrpSpPr/>
            <p:nvPr/>
          </p:nvGrpSpPr>
          <p:grpSpPr>
            <a:xfrm>
              <a:off x="2466110" y="2698172"/>
              <a:ext cx="807522" cy="712520"/>
              <a:chOff x="1864426" y="1864423"/>
              <a:chExt cx="807522" cy="71252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C4A4B81-D686-5744-B7F0-D76E3FB4C742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4136CC-E80B-9440-9FB7-EAAD62271DE8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0312F1-7299-5A48-A63D-E242347155A2}"/>
                </a:ext>
              </a:extLst>
            </p:cNvPr>
            <p:cNvCxnSpPr>
              <a:cxnSpLocks/>
            </p:cNvCxnSpPr>
            <p:nvPr/>
          </p:nvCxnSpPr>
          <p:spPr>
            <a:xfrm>
              <a:off x="3204362" y="3061858"/>
              <a:ext cx="536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7E84B9B-F6D1-0A4F-9034-23B52A748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634" y="3061858"/>
              <a:ext cx="639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013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Coulomb’s Law – effect of the magnitude of charge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B34AC-0331-1B43-9D76-45A3B79149E9}"/>
              </a:ext>
            </a:extLst>
          </p:cNvPr>
          <p:cNvGrpSpPr/>
          <p:nvPr/>
        </p:nvGrpSpPr>
        <p:grpSpPr>
          <a:xfrm>
            <a:off x="973776" y="1132608"/>
            <a:ext cx="807522" cy="712520"/>
            <a:chOff x="1864426" y="1864423"/>
            <a:chExt cx="807522" cy="712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E27A25-1967-6742-8702-1A5F49BAAEF7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BEF44E-D3AB-0542-A5E6-209BA0D29A2A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371B4B-F93E-6E48-9877-FE9565824B22}"/>
              </a:ext>
            </a:extLst>
          </p:cNvPr>
          <p:cNvGrpSpPr/>
          <p:nvPr/>
        </p:nvGrpSpPr>
        <p:grpSpPr>
          <a:xfrm>
            <a:off x="2468088" y="1132608"/>
            <a:ext cx="807522" cy="712520"/>
            <a:chOff x="1864426" y="1864423"/>
            <a:chExt cx="807522" cy="7125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2A9E8B-8AF9-BB40-8407-DDC5BEFDD190}"/>
                </a:ext>
              </a:extLst>
            </p:cNvPr>
            <p:cNvSpPr/>
            <p:nvPr/>
          </p:nvSpPr>
          <p:spPr>
            <a:xfrm>
              <a:off x="1864426" y="1864423"/>
              <a:ext cx="730332" cy="7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FBCEB-69F1-404F-8F5C-D7944C730901}"/>
                </a:ext>
              </a:extLst>
            </p:cNvPr>
            <p:cNvSpPr txBox="1"/>
            <p:nvPr/>
          </p:nvSpPr>
          <p:spPr>
            <a:xfrm>
              <a:off x="1941616" y="1994456"/>
              <a:ext cx="730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8C5FC6-5328-1B45-B60A-89EDC2D9CCA4}"/>
              </a:ext>
            </a:extLst>
          </p:cNvPr>
          <p:cNvSpPr txBox="1"/>
          <p:nvPr/>
        </p:nvSpPr>
        <p:spPr>
          <a:xfrm>
            <a:off x="3574473" y="126264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Attracted (pulled together)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E9E341-A791-E443-A9D7-6DF29CE9D24D}"/>
              </a:ext>
            </a:extLst>
          </p:cNvPr>
          <p:cNvGrpSpPr/>
          <p:nvPr/>
        </p:nvGrpSpPr>
        <p:grpSpPr>
          <a:xfrm>
            <a:off x="971798" y="1483828"/>
            <a:ext cx="10115797" cy="2172758"/>
            <a:chOff x="971798" y="1483828"/>
            <a:chExt cx="10115797" cy="217275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6257FF-0A39-954E-8B25-0765E2A9CBF3}"/>
                </a:ext>
              </a:extLst>
            </p:cNvPr>
            <p:cNvSpPr txBox="1"/>
            <p:nvPr/>
          </p:nvSpPr>
          <p:spPr>
            <a:xfrm>
              <a:off x="3669475" y="2825589"/>
              <a:ext cx="7418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Attracted </a:t>
              </a:r>
              <a:r>
                <a:rPr lang="en-US" sz="2400" b="1" dirty="0"/>
                <a:t>more</a:t>
              </a:r>
              <a:r>
                <a:rPr lang="en-US" sz="2400" dirty="0"/>
                <a:t> b/c charges are greater (in this case, 2x more force)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712114-34FA-E846-8130-3360DA38B7DB}"/>
                </a:ext>
              </a:extLst>
            </p:cNvPr>
            <p:cNvCxnSpPr/>
            <p:nvPr/>
          </p:nvCxnSpPr>
          <p:spPr>
            <a:xfrm>
              <a:off x="1702130" y="1483828"/>
              <a:ext cx="2850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0D32B0-8364-B447-8C7A-AFA49578A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4853" y="1496294"/>
              <a:ext cx="261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706651-4397-7D49-ACE2-23AFCB0B9F3A}"/>
                </a:ext>
              </a:extLst>
            </p:cNvPr>
            <p:cNvGrpSpPr/>
            <p:nvPr/>
          </p:nvGrpSpPr>
          <p:grpSpPr>
            <a:xfrm>
              <a:off x="971798" y="2698172"/>
              <a:ext cx="807522" cy="712520"/>
              <a:chOff x="1864426" y="1864423"/>
              <a:chExt cx="807522" cy="7125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3501982-3585-3E44-91DC-42AE6EA3BD57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682318-5C58-F54A-978D-3872F2858002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B4CAC9-62BB-6E4E-B27C-04877AB35387}"/>
                </a:ext>
              </a:extLst>
            </p:cNvPr>
            <p:cNvGrpSpPr/>
            <p:nvPr/>
          </p:nvGrpSpPr>
          <p:grpSpPr>
            <a:xfrm>
              <a:off x="2466110" y="2698172"/>
              <a:ext cx="807522" cy="712520"/>
              <a:chOff x="1864426" y="1864423"/>
              <a:chExt cx="807522" cy="71252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A1637F-3684-574F-8560-D3B5EB5C543C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3A1F33-F0D2-4348-892A-6AAD606A81F9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-1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53D7B2-3A67-E741-9876-A609C73431D1}"/>
                </a:ext>
              </a:extLst>
            </p:cNvPr>
            <p:cNvCxnSpPr>
              <a:cxnSpLocks/>
            </p:cNvCxnSpPr>
            <p:nvPr/>
          </p:nvCxnSpPr>
          <p:spPr>
            <a:xfrm>
              <a:off x="1702130" y="3061858"/>
              <a:ext cx="3701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A8E13C-8275-014B-A3C3-84D1B6404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078" y="3164728"/>
              <a:ext cx="4455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519158-E662-2147-9013-6D68BB52C656}"/>
              </a:ext>
            </a:extLst>
          </p:cNvPr>
          <p:cNvGrpSpPr/>
          <p:nvPr/>
        </p:nvGrpSpPr>
        <p:grpSpPr>
          <a:xfrm>
            <a:off x="971798" y="4440672"/>
            <a:ext cx="10115797" cy="958414"/>
            <a:chOff x="971798" y="2698172"/>
            <a:chExt cx="10115797" cy="9584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CA45A2-290C-EB4B-9AD7-28E4F673CEEC}"/>
                </a:ext>
              </a:extLst>
            </p:cNvPr>
            <p:cNvSpPr txBox="1"/>
            <p:nvPr/>
          </p:nvSpPr>
          <p:spPr>
            <a:xfrm>
              <a:off x="3669475" y="2825589"/>
              <a:ext cx="7418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Attracted </a:t>
              </a:r>
              <a:r>
                <a:rPr lang="en-US" sz="2400" b="1" dirty="0"/>
                <a:t>more</a:t>
              </a:r>
              <a:r>
                <a:rPr lang="en-US" sz="2400" dirty="0"/>
                <a:t> b/c charges are greater (in this case, 4x more force)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D507FB-5796-C14F-AC7B-67FEC5E93F4C}"/>
                </a:ext>
              </a:extLst>
            </p:cNvPr>
            <p:cNvGrpSpPr/>
            <p:nvPr/>
          </p:nvGrpSpPr>
          <p:grpSpPr>
            <a:xfrm>
              <a:off x="971798" y="2698172"/>
              <a:ext cx="807522" cy="712520"/>
              <a:chOff x="1864426" y="1864423"/>
              <a:chExt cx="807522" cy="71252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9566FF-34AC-7E43-8217-B9BB39C0BA1A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EF1042-A06A-BD44-97FF-4EFC3BFD2B5F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+2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BC8970-0FD2-2C4A-B041-7FED5714FD29}"/>
                </a:ext>
              </a:extLst>
            </p:cNvPr>
            <p:cNvGrpSpPr/>
            <p:nvPr/>
          </p:nvGrpSpPr>
          <p:grpSpPr>
            <a:xfrm>
              <a:off x="2466110" y="2698172"/>
              <a:ext cx="807522" cy="712520"/>
              <a:chOff x="1864426" y="1864423"/>
              <a:chExt cx="807522" cy="71252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C4A4B81-D686-5744-B7F0-D76E3FB4C742}"/>
                  </a:ext>
                </a:extLst>
              </p:cNvPr>
              <p:cNvSpPr/>
              <p:nvPr/>
            </p:nvSpPr>
            <p:spPr>
              <a:xfrm>
                <a:off x="1864426" y="1864423"/>
                <a:ext cx="730332" cy="712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4136CC-E80B-9440-9FB7-EAAD62271DE8}"/>
                  </a:ext>
                </a:extLst>
              </p:cNvPr>
              <p:cNvSpPr txBox="1"/>
              <p:nvPr/>
            </p:nvSpPr>
            <p:spPr>
              <a:xfrm>
                <a:off x="1941616" y="1994456"/>
                <a:ext cx="730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0312F1-7299-5A48-A63D-E242347155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2575" y="3004708"/>
              <a:ext cx="536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7E84B9B-F6D1-0A4F-9034-23B52A748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570" y="3084718"/>
              <a:ext cx="639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781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How Coulomb’s Law plays a role in covalent bonding</a:t>
            </a:r>
          </a:p>
        </p:txBody>
      </p:sp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ED55B166-D42F-E54D-83B4-294D89B39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2"/>
          <a:stretch/>
        </p:blipFill>
        <p:spPr bwMode="auto">
          <a:xfrm>
            <a:off x="4139921" y="3732350"/>
            <a:ext cx="3422757" cy="204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DC0C0-09B8-1C4E-8311-14D4EE84AD76}"/>
              </a:ext>
            </a:extLst>
          </p:cNvPr>
          <p:cNvSpPr txBox="1"/>
          <p:nvPr/>
        </p:nvSpPr>
        <p:spPr>
          <a:xfrm>
            <a:off x="103679" y="1785716"/>
            <a:ext cx="867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covalent bonding distance </a:t>
            </a:r>
            <a:r>
              <a:rPr lang="en-US" sz="2400" dirty="0"/>
              <a:t>–their shells definitely overlap.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34353F-AC19-4A40-B590-8837589D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532" y="1550204"/>
            <a:ext cx="1227927" cy="9326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5D8792-E3D2-5542-A567-DE795046D0EE}"/>
              </a:ext>
            </a:extLst>
          </p:cNvPr>
          <p:cNvSpPr txBox="1"/>
          <p:nvPr/>
        </p:nvSpPr>
        <p:spPr>
          <a:xfrm>
            <a:off x="103679" y="721938"/>
            <a:ext cx="6558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van der Waals distance </a:t>
            </a:r>
            <a:r>
              <a:rPr lang="en-US" sz="2400" dirty="0"/>
              <a:t>– their shells don’t overlap much.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13708F-799C-2945-85F4-1178CCD7E3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3" b="14426"/>
          <a:stretch/>
        </p:blipFill>
        <p:spPr>
          <a:xfrm>
            <a:off x="6889820" y="684053"/>
            <a:ext cx="2049101" cy="9067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8522A8-C6B3-B24A-85BC-2B995E753B82}"/>
              </a:ext>
            </a:extLst>
          </p:cNvPr>
          <p:cNvGrpSpPr/>
          <p:nvPr/>
        </p:nvGrpSpPr>
        <p:grpSpPr>
          <a:xfrm>
            <a:off x="9218286" y="1774413"/>
            <a:ext cx="1327225" cy="472967"/>
            <a:chOff x="9218286" y="1774413"/>
            <a:chExt cx="1327225" cy="47296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EF6A47-DE2B-6241-B2CC-1AAA149A7EBF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C80E1E-9F7D-BE49-90D0-9CBD50A69DFD}"/>
                </a:ext>
              </a:extLst>
            </p:cNvPr>
            <p:cNvSpPr txBox="1"/>
            <p:nvPr/>
          </p:nvSpPr>
          <p:spPr>
            <a:xfrm>
              <a:off x="9660694" y="1774413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7B42D0-DE77-6949-BCCB-CD78868A079C}"/>
              </a:ext>
            </a:extLst>
          </p:cNvPr>
          <p:cNvGrpSpPr/>
          <p:nvPr/>
        </p:nvGrpSpPr>
        <p:grpSpPr>
          <a:xfrm>
            <a:off x="7250757" y="912254"/>
            <a:ext cx="1728899" cy="467318"/>
            <a:chOff x="9218286" y="1785715"/>
            <a:chExt cx="1728899" cy="4673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A41955-A74C-6648-9BC5-C6BF00F046F8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CC41B-6ECC-7047-8022-5C3BD67CF4DB}"/>
                </a:ext>
              </a:extLst>
            </p:cNvPr>
            <p:cNvSpPr txBox="1"/>
            <p:nvPr/>
          </p:nvSpPr>
          <p:spPr>
            <a:xfrm>
              <a:off x="10062368" y="1791368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294ADDF-0786-D244-AE06-6F8C4AD850C1}"/>
              </a:ext>
            </a:extLst>
          </p:cNvPr>
          <p:cNvSpPr txBox="1"/>
          <p:nvPr/>
        </p:nvSpPr>
        <p:spPr>
          <a:xfrm>
            <a:off x="103678" y="2849494"/>
            <a:ext cx="11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consequence of shell overlap: Electrons in the overlap region (like this) are attracted to </a:t>
            </a:r>
            <a:r>
              <a:rPr lang="en-US" sz="2400" b="1" dirty="0"/>
              <a:t>both</a:t>
            </a:r>
            <a:r>
              <a:rPr lang="en-US" sz="2400" dirty="0"/>
              <a:t> nuclei (“</a:t>
            </a:r>
            <a:r>
              <a:rPr lang="en-US" sz="2400" b="1" dirty="0"/>
              <a:t>cross-Coulombic attraction</a:t>
            </a:r>
            <a:r>
              <a:rPr lang="en-US" sz="2400" dirty="0"/>
              <a:t>”). This means it will </a:t>
            </a:r>
            <a:r>
              <a:rPr lang="en-US" sz="2400" b="1" dirty="0"/>
              <a:t>cost energy to pull them apart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/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/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to pull apart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51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How Coulomb’s Law plays a role in covalent 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C0C0-09B8-1C4E-8311-14D4EE84AD76}"/>
              </a:ext>
            </a:extLst>
          </p:cNvPr>
          <p:cNvSpPr txBox="1"/>
          <p:nvPr/>
        </p:nvSpPr>
        <p:spPr>
          <a:xfrm>
            <a:off x="103679" y="1785716"/>
            <a:ext cx="867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covalent bonding distance </a:t>
            </a:r>
            <a:r>
              <a:rPr lang="en-US" sz="2400" dirty="0"/>
              <a:t>–their shells definitely overlap.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34353F-AC19-4A40-B590-8837589D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532" y="1550204"/>
            <a:ext cx="1227927" cy="9326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5D8792-E3D2-5542-A567-DE795046D0EE}"/>
              </a:ext>
            </a:extLst>
          </p:cNvPr>
          <p:cNvSpPr txBox="1"/>
          <p:nvPr/>
        </p:nvSpPr>
        <p:spPr>
          <a:xfrm>
            <a:off x="103679" y="721938"/>
            <a:ext cx="6558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van der Waals distance </a:t>
            </a:r>
            <a:r>
              <a:rPr lang="en-US" sz="2400" dirty="0"/>
              <a:t>– their shells don’t overlap much.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13708F-799C-2945-85F4-1178CCD7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3" b="14426"/>
          <a:stretch/>
        </p:blipFill>
        <p:spPr>
          <a:xfrm>
            <a:off x="6889820" y="684053"/>
            <a:ext cx="2049101" cy="9067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8522A8-C6B3-B24A-85BC-2B995E753B82}"/>
              </a:ext>
            </a:extLst>
          </p:cNvPr>
          <p:cNvGrpSpPr/>
          <p:nvPr/>
        </p:nvGrpSpPr>
        <p:grpSpPr>
          <a:xfrm>
            <a:off x="9218286" y="1774413"/>
            <a:ext cx="1327225" cy="472967"/>
            <a:chOff x="9218286" y="1774413"/>
            <a:chExt cx="1327225" cy="47296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EF6A47-DE2B-6241-B2CC-1AAA149A7EBF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C80E1E-9F7D-BE49-90D0-9CBD50A69DFD}"/>
                </a:ext>
              </a:extLst>
            </p:cNvPr>
            <p:cNvSpPr txBox="1"/>
            <p:nvPr/>
          </p:nvSpPr>
          <p:spPr>
            <a:xfrm>
              <a:off x="9660694" y="1774413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7B42D0-DE77-6949-BCCB-CD78868A079C}"/>
              </a:ext>
            </a:extLst>
          </p:cNvPr>
          <p:cNvGrpSpPr/>
          <p:nvPr/>
        </p:nvGrpSpPr>
        <p:grpSpPr>
          <a:xfrm>
            <a:off x="7250757" y="912254"/>
            <a:ext cx="1728899" cy="467318"/>
            <a:chOff x="9218286" y="1785715"/>
            <a:chExt cx="1728899" cy="4673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A41955-A74C-6648-9BC5-C6BF00F046F8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CC41B-6ECC-7047-8022-5C3BD67CF4DB}"/>
                </a:ext>
              </a:extLst>
            </p:cNvPr>
            <p:cNvSpPr txBox="1"/>
            <p:nvPr/>
          </p:nvSpPr>
          <p:spPr>
            <a:xfrm>
              <a:off x="10062368" y="1791368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/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/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to pull apart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A1754-353E-144C-9657-BF9D8D3401F5}"/>
              </a:ext>
            </a:extLst>
          </p:cNvPr>
          <p:cNvGrpSpPr>
            <a:grpSpLocks noChangeAspect="1"/>
          </p:cNvGrpSpPr>
          <p:nvPr/>
        </p:nvGrpSpPr>
        <p:grpSpPr>
          <a:xfrm>
            <a:off x="2360211" y="3680491"/>
            <a:ext cx="7882248" cy="2000988"/>
            <a:chOff x="913011" y="4301048"/>
            <a:chExt cx="9490290" cy="24092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620BE1-CCB0-914D-9C82-455EF6EA052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074635" y="5659735"/>
              <a:ext cx="5770488" cy="22314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1E1889-3643-F544-87D4-7644BEF26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8375" y="5130988"/>
              <a:ext cx="5820543" cy="13071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3B7E98-6DF0-7944-846E-362EAA1747B0}"/>
                </a:ext>
              </a:extLst>
            </p:cNvPr>
            <p:cNvGrpSpPr/>
            <p:nvPr/>
          </p:nvGrpSpPr>
          <p:grpSpPr>
            <a:xfrm>
              <a:off x="7951503" y="4301048"/>
              <a:ext cx="2451798" cy="2396532"/>
              <a:chOff x="7951503" y="4461468"/>
              <a:chExt cx="2451798" cy="23965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CAD785AA-4833-6749-96A7-E40073FF9A48}"/>
                  </a:ext>
                </a:extLst>
              </p:cNvPr>
              <p:cNvSpPr/>
              <p:nvPr/>
            </p:nvSpPr>
            <p:spPr>
              <a:xfrm>
                <a:off x="7951503" y="4461468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4D412E-1484-0844-AF51-4C73472B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2740" y="5120994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3013346-7D7E-CB43-B5C4-8CC821335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8762" y="5453399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7FDF588-1C94-0E45-B33C-1EA63856C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9634" y="5453399"/>
                <a:ext cx="339395" cy="2498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80F16-0828-B540-A32E-D205C6AE54A6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22" name="Donut 21">
                <a:extLst>
                  <a:ext uri="{FF2B5EF4-FFF2-40B4-BE49-F238E27FC236}">
                    <a16:creationId xmlns:a16="http://schemas.microsoft.com/office/drawing/2014/main" id="{52A083D9-F893-8F41-97AD-B9B666BF87F4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C5082C-FB50-FB49-88A4-75D12979E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7825" y="5692381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4F3AC0-27E2-E345-B13D-4B777CAE0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50A3783-1E3F-FA4C-A1B1-D9FA86B0FB89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2328375" y="5635631"/>
                <a:ext cx="389450" cy="2472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779B036-F9F9-C747-9D60-8C374C37B459}"/>
              </a:ext>
            </a:extLst>
          </p:cNvPr>
          <p:cNvSpPr txBox="1"/>
          <p:nvPr/>
        </p:nvSpPr>
        <p:spPr>
          <a:xfrm>
            <a:off x="103678" y="2849494"/>
            <a:ext cx="11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consequence of shell overlap: Electrons in the overlap region (like this) are attracted to </a:t>
            </a:r>
            <a:r>
              <a:rPr lang="en-US" sz="2400" b="1" dirty="0"/>
              <a:t>both</a:t>
            </a:r>
            <a:r>
              <a:rPr lang="en-US" sz="2400" dirty="0"/>
              <a:t> nuclei (“</a:t>
            </a:r>
            <a:r>
              <a:rPr lang="en-US" sz="2400" b="1" dirty="0"/>
              <a:t>cross-Coulombic attraction</a:t>
            </a:r>
            <a:r>
              <a:rPr lang="en-US" sz="2400" dirty="0"/>
              <a:t>”). This means it will </a:t>
            </a:r>
            <a:r>
              <a:rPr lang="en-US" sz="2400" b="1" dirty="0"/>
              <a:t>cost energy to pull them apart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2223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How Coulomb’s Law plays a role in covalent 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C0C0-09B8-1C4E-8311-14D4EE84AD76}"/>
              </a:ext>
            </a:extLst>
          </p:cNvPr>
          <p:cNvSpPr txBox="1"/>
          <p:nvPr/>
        </p:nvSpPr>
        <p:spPr>
          <a:xfrm>
            <a:off x="103679" y="1785716"/>
            <a:ext cx="867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covalent bonding distance </a:t>
            </a:r>
            <a:r>
              <a:rPr lang="en-US" sz="2400" dirty="0"/>
              <a:t>–their shells definitely overlap.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34353F-AC19-4A40-B590-8837589D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532" y="1550204"/>
            <a:ext cx="1227927" cy="9326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5D8792-E3D2-5542-A567-DE795046D0EE}"/>
              </a:ext>
            </a:extLst>
          </p:cNvPr>
          <p:cNvSpPr txBox="1"/>
          <p:nvPr/>
        </p:nvSpPr>
        <p:spPr>
          <a:xfrm>
            <a:off x="103679" y="721938"/>
            <a:ext cx="6558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van der Waals distance </a:t>
            </a:r>
            <a:r>
              <a:rPr lang="en-US" sz="2400" dirty="0"/>
              <a:t>– their shells don’t overlap much.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13708F-799C-2945-85F4-1178CCD7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3" b="14426"/>
          <a:stretch/>
        </p:blipFill>
        <p:spPr>
          <a:xfrm>
            <a:off x="6889820" y="684053"/>
            <a:ext cx="2049101" cy="9067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8522A8-C6B3-B24A-85BC-2B995E753B82}"/>
              </a:ext>
            </a:extLst>
          </p:cNvPr>
          <p:cNvGrpSpPr/>
          <p:nvPr/>
        </p:nvGrpSpPr>
        <p:grpSpPr>
          <a:xfrm>
            <a:off x="9218286" y="1774413"/>
            <a:ext cx="1327225" cy="472967"/>
            <a:chOff x="9218286" y="1774413"/>
            <a:chExt cx="1327225" cy="47296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EF6A47-DE2B-6241-B2CC-1AAA149A7EBF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C80E1E-9F7D-BE49-90D0-9CBD50A69DFD}"/>
                </a:ext>
              </a:extLst>
            </p:cNvPr>
            <p:cNvSpPr txBox="1"/>
            <p:nvPr/>
          </p:nvSpPr>
          <p:spPr>
            <a:xfrm>
              <a:off x="9660694" y="1774413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7B42D0-DE77-6949-BCCB-CD78868A079C}"/>
              </a:ext>
            </a:extLst>
          </p:cNvPr>
          <p:cNvGrpSpPr/>
          <p:nvPr/>
        </p:nvGrpSpPr>
        <p:grpSpPr>
          <a:xfrm>
            <a:off x="7250757" y="912254"/>
            <a:ext cx="1728899" cy="467318"/>
            <a:chOff x="9218286" y="1785715"/>
            <a:chExt cx="1728899" cy="4673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A41955-A74C-6648-9BC5-C6BF00F046F8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CC41B-6ECC-7047-8022-5C3BD67CF4DB}"/>
                </a:ext>
              </a:extLst>
            </p:cNvPr>
            <p:cNvSpPr txBox="1"/>
            <p:nvPr/>
          </p:nvSpPr>
          <p:spPr>
            <a:xfrm>
              <a:off x="10062368" y="1791368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/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681FF-7FEE-5A42-915D-55C12787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459" y="1650860"/>
                <a:ext cx="2143593" cy="624273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/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to pull apart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8FD3E21-DC87-6E41-BCDC-0932943C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99" y="779773"/>
                <a:ext cx="3377322" cy="62427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A1754-353E-144C-9657-BF9D8D3401F5}"/>
              </a:ext>
            </a:extLst>
          </p:cNvPr>
          <p:cNvGrpSpPr>
            <a:grpSpLocks noChangeAspect="1"/>
          </p:cNvGrpSpPr>
          <p:nvPr/>
        </p:nvGrpSpPr>
        <p:grpSpPr>
          <a:xfrm>
            <a:off x="2360211" y="3680491"/>
            <a:ext cx="7882248" cy="2000988"/>
            <a:chOff x="913011" y="4301048"/>
            <a:chExt cx="9490290" cy="24092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620BE1-CCB0-914D-9C82-455EF6EA052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074635" y="5659735"/>
              <a:ext cx="5770488" cy="22314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1E1889-3643-F544-87D4-7644BEF26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8375" y="5130988"/>
              <a:ext cx="5820543" cy="13071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3B7E98-6DF0-7944-846E-362EAA1747B0}"/>
                </a:ext>
              </a:extLst>
            </p:cNvPr>
            <p:cNvGrpSpPr/>
            <p:nvPr/>
          </p:nvGrpSpPr>
          <p:grpSpPr>
            <a:xfrm>
              <a:off x="7951503" y="4301048"/>
              <a:ext cx="2451798" cy="2396532"/>
              <a:chOff x="7951503" y="4461468"/>
              <a:chExt cx="2451798" cy="23965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CAD785AA-4833-6749-96A7-E40073FF9A48}"/>
                  </a:ext>
                </a:extLst>
              </p:cNvPr>
              <p:cNvSpPr/>
              <p:nvPr/>
            </p:nvSpPr>
            <p:spPr>
              <a:xfrm>
                <a:off x="7951503" y="4461468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4D412E-1484-0844-AF51-4C73472B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2740" y="5120994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3013346-7D7E-CB43-B5C4-8CC821335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8762" y="5453399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7FDF588-1C94-0E45-B33C-1EA63856C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9634" y="5453399"/>
                <a:ext cx="339395" cy="2498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980F16-0828-B540-A32E-D205C6AE54A6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22" name="Donut 21">
                <a:extLst>
                  <a:ext uri="{FF2B5EF4-FFF2-40B4-BE49-F238E27FC236}">
                    <a16:creationId xmlns:a16="http://schemas.microsoft.com/office/drawing/2014/main" id="{52A083D9-F893-8F41-97AD-B9B666BF87F4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C5082C-FB50-FB49-88A4-75D12979E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7825" y="5692381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4F3AC0-27E2-E345-B13D-4B777CAE0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50A3783-1E3F-FA4C-A1B1-D9FA86B0FB89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2328375" y="5635631"/>
                <a:ext cx="389450" cy="2472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01AAAA-1DA3-984C-91FD-62B191E3231F}"/>
                  </a:ext>
                </a:extLst>
              </p:cNvPr>
              <p:cNvSpPr txBox="1"/>
              <p:nvPr/>
            </p:nvSpPr>
            <p:spPr>
              <a:xfrm>
                <a:off x="2324808" y="5967338"/>
                <a:ext cx="8498556" cy="63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Energy needed overcome this cross-Coulombic attraction: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𝟒𝟒𝟎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01AAAA-1DA3-984C-91FD-62B191E3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808" y="5967338"/>
                <a:ext cx="8498556" cy="631391"/>
              </a:xfrm>
              <a:prstGeom prst="rect">
                <a:avLst/>
              </a:prstGeom>
              <a:blipFill>
                <a:blip r:embed="rId8"/>
                <a:stretch>
                  <a:fillRect l="-1045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13DCF20-8C83-8C4A-920B-E5225B2EDA64}"/>
              </a:ext>
            </a:extLst>
          </p:cNvPr>
          <p:cNvSpPr txBox="1"/>
          <p:nvPr/>
        </p:nvSpPr>
        <p:spPr>
          <a:xfrm>
            <a:off x="103678" y="2849494"/>
            <a:ext cx="117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consequence of shell overlap: Electrons in the overlap region (like this) are attracted to </a:t>
            </a:r>
            <a:r>
              <a:rPr lang="en-US" sz="2400" b="1" dirty="0"/>
              <a:t>both</a:t>
            </a:r>
            <a:r>
              <a:rPr lang="en-US" sz="2400" dirty="0"/>
              <a:t> nuclei (“</a:t>
            </a:r>
            <a:r>
              <a:rPr lang="en-US" sz="2400" b="1" dirty="0"/>
              <a:t>cross-Coulombic attraction</a:t>
            </a:r>
            <a:r>
              <a:rPr lang="en-US" sz="2400" dirty="0"/>
              <a:t>”). This means it will </a:t>
            </a:r>
            <a:r>
              <a:rPr lang="en-US" sz="2400" b="1" dirty="0"/>
              <a:t>cost energy to pull them apart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813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A caveat about this picture … the electron cloud is still a cloud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3C1C53-8449-0242-ABC8-2064DCCF51D1}"/>
              </a:ext>
            </a:extLst>
          </p:cNvPr>
          <p:cNvGrpSpPr>
            <a:grpSpLocks noChangeAspect="1"/>
          </p:cNvGrpSpPr>
          <p:nvPr/>
        </p:nvGrpSpPr>
        <p:grpSpPr>
          <a:xfrm>
            <a:off x="826343" y="1450917"/>
            <a:ext cx="5487981" cy="2972557"/>
            <a:chOff x="913011" y="4313722"/>
            <a:chExt cx="4481393" cy="2427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64B037-C5CD-8A45-8910-1BC5606D47BF}"/>
                </a:ext>
              </a:extLst>
            </p:cNvPr>
            <p:cNvGrpSpPr/>
            <p:nvPr/>
          </p:nvGrpSpPr>
          <p:grpSpPr>
            <a:xfrm>
              <a:off x="2931411" y="4344531"/>
              <a:ext cx="2462993" cy="2396532"/>
              <a:chOff x="2931411" y="4504951"/>
              <a:chExt cx="2462993" cy="2396532"/>
            </a:xfrm>
          </p:grpSpPr>
          <p:sp>
            <p:nvSpPr>
              <p:cNvPr id="16" name="Donut 15">
                <a:extLst>
                  <a:ext uri="{FF2B5EF4-FFF2-40B4-BE49-F238E27FC236}">
                    <a16:creationId xmlns:a16="http://schemas.microsoft.com/office/drawing/2014/main" id="{9FCEE7C9-7F33-9041-A88F-EE453BF25A45}"/>
                  </a:ext>
                </a:extLst>
              </p:cNvPr>
              <p:cNvSpPr/>
              <p:nvPr/>
            </p:nvSpPr>
            <p:spPr>
              <a:xfrm>
                <a:off x="2942606" y="4504951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BCC7CCA-FF82-3C46-B1A9-3D2C1FAD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1411" y="5264110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6093E5D-AE94-9346-9E7D-E6D46257F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8605" y="5512716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7589E5-2870-264A-AF4F-F7FFE0324101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12" name="Donut 11">
                <a:extLst>
                  <a:ext uri="{FF2B5EF4-FFF2-40B4-BE49-F238E27FC236}">
                    <a16:creationId xmlns:a16="http://schemas.microsoft.com/office/drawing/2014/main" id="{61989663-0FD4-B340-9BD5-9B2B13EEFDB5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96EBC8-DA12-0240-940C-10E914DF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7491" y="5618250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4C59A8-DEF5-E942-963C-42B03A142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FDF172-5200-F941-8EF6-673CDC2983F9}"/>
              </a:ext>
            </a:extLst>
          </p:cNvPr>
          <p:cNvGrpSpPr/>
          <p:nvPr/>
        </p:nvGrpSpPr>
        <p:grpSpPr>
          <a:xfrm>
            <a:off x="6971166" y="2002824"/>
            <a:ext cx="4650039" cy="830997"/>
            <a:chOff x="8418261" y="1678739"/>
            <a:chExt cx="4650039" cy="83099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B88CDB-8BFD-AB45-8B40-3A49C933A13E}"/>
                </a:ext>
              </a:extLst>
            </p:cNvPr>
            <p:cNvSpPr/>
            <p:nvPr/>
          </p:nvSpPr>
          <p:spPr>
            <a:xfrm>
              <a:off x="8418261" y="1946324"/>
              <a:ext cx="230010" cy="225348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B7473-E921-324B-B9A9-FA68B2D297DE}"/>
                </a:ext>
              </a:extLst>
            </p:cNvPr>
            <p:cNvSpPr txBox="1"/>
            <p:nvPr/>
          </p:nvSpPr>
          <p:spPr>
            <a:xfrm>
              <a:off x="8690708" y="1678739"/>
              <a:ext cx="43775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Slightly more probable position of an electron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5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09B23-03EB-674F-8DE1-07D0B5F88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4"/>
          <a:stretch/>
        </p:blipFill>
        <p:spPr>
          <a:xfrm>
            <a:off x="5330569" y="1670469"/>
            <a:ext cx="6763895" cy="519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31826" cy="1381702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Ozone is mostly found in the stratosphere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628A4-C765-F342-8D86-3DD6BC2B7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1" r="3336" b="8043"/>
          <a:stretch/>
        </p:blipFill>
        <p:spPr>
          <a:xfrm>
            <a:off x="2831826" y="182880"/>
            <a:ext cx="3119120" cy="64251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122-AA67-5B4E-A967-8479FE71A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8"/>
          <a:stretch/>
        </p:blipFill>
        <p:spPr>
          <a:xfrm>
            <a:off x="5642561" y="349561"/>
            <a:ext cx="5929986" cy="1032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64A1B4-A55E-0348-9246-E6F6A8FA6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424" r="70173" b="4769"/>
          <a:stretch/>
        </p:blipFill>
        <p:spPr>
          <a:xfrm>
            <a:off x="3930946" y="937865"/>
            <a:ext cx="1857738" cy="392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838C6-3C65-6642-AAAC-B990100CF239}"/>
              </a:ext>
            </a:extLst>
          </p:cNvPr>
          <p:cNvSpPr txBox="1"/>
          <p:nvPr/>
        </p:nvSpPr>
        <p:spPr>
          <a:xfrm>
            <a:off x="171450" y="2800350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Where does stratospheric ozone come from?</a:t>
            </a:r>
          </a:p>
          <a:p>
            <a:endParaRPr lang="en-US" sz="2400" dirty="0"/>
          </a:p>
          <a:p>
            <a:r>
              <a:rPr lang="en-US" sz="2400" dirty="0"/>
              <a:t>Answer: From </a:t>
            </a:r>
            <a:r>
              <a:rPr lang="en-US" sz="2400" b="1" dirty="0"/>
              <a:t>photolysis</a:t>
            </a:r>
            <a:r>
              <a:rPr lang="en-US" sz="2400" dirty="0"/>
              <a:t> of O</a:t>
            </a:r>
            <a:r>
              <a:rPr lang="en-US" sz="2400" baseline="-25000" dirty="0"/>
              <a:t>2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333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A caveat about this picture … the electron cloud is still 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FEB79-4550-F847-979B-E10D5535975B}"/>
              </a:ext>
            </a:extLst>
          </p:cNvPr>
          <p:cNvGrpSpPr>
            <a:grpSpLocks noChangeAspect="1"/>
          </p:cNvGrpSpPr>
          <p:nvPr/>
        </p:nvGrpSpPr>
        <p:grpSpPr>
          <a:xfrm>
            <a:off x="826343" y="1450917"/>
            <a:ext cx="5487981" cy="2972557"/>
            <a:chOff x="3418553" y="1701043"/>
            <a:chExt cx="3722063" cy="201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3C1C53-8449-0242-ABC8-2064DCCF51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8553" y="1701043"/>
              <a:ext cx="3722063" cy="2016050"/>
              <a:chOff x="913011" y="4313722"/>
              <a:chExt cx="4481393" cy="242734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64B037-C5CD-8A45-8910-1BC5606D47BF}"/>
                  </a:ext>
                </a:extLst>
              </p:cNvPr>
              <p:cNvGrpSpPr/>
              <p:nvPr/>
            </p:nvGrpSpPr>
            <p:grpSpPr>
              <a:xfrm>
                <a:off x="2931411" y="4344531"/>
                <a:ext cx="2462993" cy="2396532"/>
                <a:chOff x="2931411" y="4504951"/>
                <a:chExt cx="2462993" cy="2396532"/>
              </a:xfrm>
            </p:grpSpPr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9FCEE7C9-7F33-9041-A88F-EE453BF25A45}"/>
                    </a:ext>
                  </a:extLst>
                </p:cNvPr>
                <p:cNvSpPr/>
                <p:nvPr/>
              </p:nvSpPr>
              <p:spPr>
                <a:xfrm>
                  <a:off x="2942606" y="4504951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BCC7CCA-FF82-3C46-B1A9-3D2C1FAD9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31411" y="5264110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6093E5D-AE94-9346-9E7D-E6D46257F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8605" y="5512716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07589E5-2870-264A-AF4F-F7FFE0324101}"/>
                  </a:ext>
                </a:extLst>
              </p:cNvPr>
              <p:cNvGrpSpPr/>
              <p:nvPr/>
            </p:nvGrpSpPr>
            <p:grpSpPr>
              <a:xfrm>
                <a:off x="913011" y="4313722"/>
                <a:ext cx="2451798" cy="2396532"/>
                <a:chOff x="913011" y="4313722"/>
                <a:chExt cx="2451798" cy="2396532"/>
              </a:xfrm>
            </p:grpSpPr>
            <p:sp>
              <p:nvSpPr>
                <p:cNvPr id="12" name="Donut 11">
                  <a:extLst>
                    <a:ext uri="{FF2B5EF4-FFF2-40B4-BE49-F238E27FC236}">
                      <a16:creationId xmlns:a16="http://schemas.microsoft.com/office/drawing/2014/main" id="{61989663-0FD4-B340-9BD5-9B2B13EEFDB5}"/>
                    </a:ext>
                  </a:extLst>
                </p:cNvPr>
                <p:cNvSpPr/>
                <p:nvPr/>
              </p:nvSpPr>
              <p:spPr>
                <a:xfrm>
                  <a:off x="913011" y="4313722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C96EBC8-DA12-0240-940C-10E914DFB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7491" y="5618250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14C59A8-DEF5-E942-963C-42B03A142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8410" y="5278734"/>
                  <a:ext cx="381000" cy="381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D685291-73A6-B348-8FDE-678045EC2939}"/>
                </a:ext>
              </a:extLst>
            </p:cNvPr>
            <p:cNvSpPr/>
            <p:nvPr/>
          </p:nvSpPr>
          <p:spPr>
            <a:xfrm>
              <a:off x="6712915" y="2905125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19C06D-BB48-2D49-B9C2-38620D319FB3}"/>
                </a:ext>
              </a:extLst>
            </p:cNvPr>
            <p:cNvSpPr/>
            <p:nvPr/>
          </p:nvSpPr>
          <p:spPr>
            <a:xfrm>
              <a:off x="6099879" y="323837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5DA8A9-14C1-C44D-A98E-9243F06847BA}"/>
                </a:ext>
              </a:extLst>
            </p:cNvPr>
            <p:cNvSpPr/>
            <p:nvPr/>
          </p:nvSpPr>
          <p:spPr>
            <a:xfrm>
              <a:off x="6296431" y="183893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5D56A1-45D9-2A4B-987E-D49EEB94CEFA}"/>
                </a:ext>
              </a:extLst>
            </p:cNvPr>
            <p:cNvSpPr/>
            <p:nvPr/>
          </p:nvSpPr>
          <p:spPr>
            <a:xfrm>
              <a:off x="3943544" y="2045099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F74AEA-04C3-6B4C-BFBA-C43ADF2EAE29}"/>
                </a:ext>
              </a:extLst>
            </p:cNvPr>
            <p:cNvSpPr/>
            <p:nvPr/>
          </p:nvSpPr>
          <p:spPr>
            <a:xfrm>
              <a:off x="4173554" y="3130473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D57EC3-2E37-B747-B2AC-F102BA13BE14}"/>
                </a:ext>
              </a:extLst>
            </p:cNvPr>
            <p:cNvSpPr/>
            <p:nvPr/>
          </p:nvSpPr>
          <p:spPr>
            <a:xfrm>
              <a:off x="3828995" y="242162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031CCF-00F7-834D-9BC0-0A508924D007}"/>
                </a:ext>
              </a:extLst>
            </p:cNvPr>
            <p:cNvSpPr/>
            <p:nvPr/>
          </p:nvSpPr>
          <p:spPr>
            <a:xfrm>
              <a:off x="4598688" y="2028723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7CC42A-FF25-7341-83B3-F1D4E2B13EF8}"/>
                </a:ext>
              </a:extLst>
            </p:cNvPr>
            <p:cNvSpPr/>
            <p:nvPr/>
          </p:nvSpPr>
          <p:spPr>
            <a:xfrm>
              <a:off x="4130238" y="2891648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820EAB-CEB8-CB4D-8521-FEE5B82B15BF}"/>
                </a:ext>
              </a:extLst>
            </p:cNvPr>
            <p:cNvSpPr/>
            <p:nvPr/>
          </p:nvSpPr>
          <p:spPr>
            <a:xfrm>
              <a:off x="4553144" y="2654699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57C20BE-A38C-9E4D-AF6E-9A09C78B5D91}"/>
                </a:ext>
              </a:extLst>
            </p:cNvPr>
            <p:cNvSpPr/>
            <p:nvPr/>
          </p:nvSpPr>
          <p:spPr>
            <a:xfrm>
              <a:off x="6066421" y="2244574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43C6C2-D802-854E-B078-3BC70A4B1351}"/>
                </a:ext>
              </a:extLst>
            </p:cNvPr>
            <p:cNvSpPr/>
            <p:nvPr/>
          </p:nvSpPr>
          <p:spPr>
            <a:xfrm>
              <a:off x="5586233" y="293719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C21CA8-FA06-E64B-B56F-D244D337276A}"/>
              </a:ext>
            </a:extLst>
          </p:cNvPr>
          <p:cNvGrpSpPr/>
          <p:nvPr/>
        </p:nvGrpSpPr>
        <p:grpSpPr>
          <a:xfrm>
            <a:off x="6971166" y="2002824"/>
            <a:ext cx="4650039" cy="1887841"/>
            <a:chOff x="6971166" y="2002824"/>
            <a:chExt cx="4650039" cy="188784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2BE7FC-60B5-9B43-A70F-557EA9FD0023}"/>
                </a:ext>
              </a:extLst>
            </p:cNvPr>
            <p:cNvGrpSpPr/>
            <p:nvPr/>
          </p:nvGrpSpPr>
          <p:grpSpPr>
            <a:xfrm>
              <a:off x="6971166" y="3429000"/>
              <a:ext cx="4650039" cy="461665"/>
              <a:chOff x="8418261" y="1838936"/>
              <a:chExt cx="4650039" cy="46166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3732ED9-0061-7B43-896D-A5F1167A5F2D}"/>
                  </a:ext>
                </a:extLst>
              </p:cNvPr>
              <p:cNvSpPr/>
              <p:nvPr/>
            </p:nvSpPr>
            <p:spPr>
              <a:xfrm>
                <a:off x="8418261" y="1946324"/>
                <a:ext cx="230010" cy="225348"/>
              </a:xfrm>
              <a:prstGeom prst="ellipse">
                <a:avLst/>
              </a:prstGeom>
              <a:solidFill>
                <a:schemeClr val="accent1">
                  <a:alpha val="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C0651E-347F-D245-91F0-20578806E405}"/>
                  </a:ext>
                </a:extLst>
              </p:cNvPr>
              <p:cNvSpPr txBox="1"/>
              <p:nvPr/>
            </p:nvSpPr>
            <p:spPr>
              <a:xfrm>
                <a:off x="8690708" y="1838936"/>
                <a:ext cx="4377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Possible position of an electron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01BB61-85EF-FD46-A001-2ADF42A04D10}"/>
                </a:ext>
              </a:extLst>
            </p:cNvPr>
            <p:cNvGrpSpPr/>
            <p:nvPr/>
          </p:nvGrpSpPr>
          <p:grpSpPr>
            <a:xfrm>
              <a:off x="6971166" y="2002824"/>
              <a:ext cx="4650039" cy="830997"/>
              <a:chOff x="8418261" y="1678739"/>
              <a:chExt cx="4650039" cy="83099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682C7C4-FF81-9F49-ADB7-0CBAAD50E167}"/>
                  </a:ext>
                </a:extLst>
              </p:cNvPr>
              <p:cNvSpPr/>
              <p:nvPr/>
            </p:nvSpPr>
            <p:spPr>
              <a:xfrm>
                <a:off x="8418261" y="1946324"/>
                <a:ext cx="230010" cy="225348"/>
              </a:xfrm>
              <a:prstGeom prst="ellipse">
                <a:avLst/>
              </a:prstGeom>
              <a:solidFill>
                <a:schemeClr val="accent1">
                  <a:alpha val="3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4C0C0A-6CD6-DE4C-93F4-CAD61ADF7529}"/>
                  </a:ext>
                </a:extLst>
              </p:cNvPr>
              <p:cNvSpPr txBox="1"/>
              <p:nvPr/>
            </p:nvSpPr>
            <p:spPr>
              <a:xfrm>
                <a:off x="8690708" y="1678739"/>
                <a:ext cx="43775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Slightly more probable position of an electron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13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The number of electrons involved is kept track of by “bond order”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AD368-3DC1-A145-AF07-9FF16C82D722}"/>
              </a:ext>
            </a:extLst>
          </p:cNvPr>
          <p:cNvSpPr txBox="1"/>
          <p:nvPr/>
        </p:nvSpPr>
        <p:spPr>
          <a:xfrm>
            <a:off x="-1" y="617517"/>
            <a:ext cx="1191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Covalent bonds can be understood as having different </a:t>
            </a:r>
            <a:r>
              <a:rPr lang="en-US" sz="2400" b="1" dirty="0"/>
              <a:t>bond orders </a:t>
            </a:r>
            <a:r>
              <a:rPr lang="en-US" sz="2400" dirty="0"/>
              <a:t>(single, double, or even triple). This is awesome because it lets us make predictions about the </a:t>
            </a:r>
            <a:r>
              <a:rPr lang="en-US" sz="2400" b="1" dirty="0"/>
              <a:t>strength</a:t>
            </a:r>
            <a:r>
              <a:rPr lang="en-US" sz="2400" dirty="0"/>
              <a:t> of the bond.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3C1C53-8449-0242-ABC8-2064DCCF51D1}"/>
              </a:ext>
            </a:extLst>
          </p:cNvPr>
          <p:cNvGrpSpPr>
            <a:grpSpLocks noChangeAspect="1"/>
          </p:cNvGrpSpPr>
          <p:nvPr/>
        </p:nvGrpSpPr>
        <p:grpSpPr>
          <a:xfrm>
            <a:off x="534676" y="1839487"/>
            <a:ext cx="3722063" cy="2016050"/>
            <a:chOff x="913011" y="4313722"/>
            <a:chExt cx="4481393" cy="2427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64B037-C5CD-8A45-8910-1BC5606D47BF}"/>
                </a:ext>
              </a:extLst>
            </p:cNvPr>
            <p:cNvGrpSpPr/>
            <p:nvPr/>
          </p:nvGrpSpPr>
          <p:grpSpPr>
            <a:xfrm>
              <a:off x="2942606" y="4344531"/>
              <a:ext cx="2451798" cy="2396532"/>
              <a:chOff x="2942606" y="4504951"/>
              <a:chExt cx="2451798" cy="2396532"/>
            </a:xfrm>
          </p:grpSpPr>
          <p:sp>
            <p:nvSpPr>
              <p:cNvPr id="16" name="Donut 15">
                <a:extLst>
                  <a:ext uri="{FF2B5EF4-FFF2-40B4-BE49-F238E27FC236}">
                    <a16:creationId xmlns:a16="http://schemas.microsoft.com/office/drawing/2014/main" id="{9FCEE7C9-7F33-9041-A88F-EE453BF25A45}"/>
                  </a:ext>
                </a:extLst>
              </p:cNvPr>
              <p:cNvSpPr/>
              <p:nvPr/>
            </p:nvSpPr>
            <p:spPr>
              <a:xfrm>
                <a:off x="2942606" y="4504951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BCC7CCA-FF82-3C46-B1A9-3D2C1FAD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64483" y="5457305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6093E5D-AE94-9346-9E7D-E6D46257F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8605" y="5512716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7589E5-2870-264A-AF4F-F7FFE0324101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12" name="Donut 11">
                <a:extLst>
                  <a:ext uri="{FF2B5EF4-FFF2-40B4-BE49-F238E27FC236}">
                    <a16:creationId xmlns:a16="http://schemas.microsoft.com/office/drawing/2014/main" id="{61989663-0FD4-B340-9BD5-9B2B13EEFDB5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96EBC8-DA12-0240-940C-10E914DF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7825" y="5692381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4C59A8-DEF5-E942-963C-42B03A142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C5BF20C-6C6C-8546-BFB8-427E282BE2D5}"/>
              </a:ext>
            </a:extLst>
          </p:cNvPr>
          <p:cNvSpPr/>
          <p:nvPr/>
        </p:nvSpPr>
        <p:spPr>
          <a:xfrm>
            <a:off x="4902632" y="2132814"/>
            <a:ext cx="6680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Bond order = 1</a:t>
            </a:r>
            <a:r>
              <a:rPr lang="en-US" sz="2400" dirty="0"/>
              <a:t>, two electrons involved. This is called a </a:t>
            </a:r>
            <a:r>
              <a:rPr lang="en-US" sz="2400" b="1" dirty="0"/>
              <a:t>single bond</a:t>
            </a:r>
            <a:r>
              <a:rPr lang="en-US" sz="2400" dirty="0"/>
              <a:t>. </a:t>
            </a:r>
            <a:endParaRPr lang="en-US" sz="24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BB9370-BA2E-8643-8C91-6974936680F7}"/>
              </a:ext>
            </a:extLst>
          </p:cNvPr>
          <p:cNvSpPr/>
          <p:nvPr/>
        </p:nvSpPr>
        <p:spPr>
          <a:xfrm>
            <a:off x="4902632" y="4342719"/>
            <a:ext cx="6680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Bond order = 2</a:t>
            </a:r>
            <a:r>
              <a:rPr lang="en-US" sz="2400" dirty="0"/>
              <a:t>, four electrons involved. This is called a </a:t>
            </a:r>
            <a:r>
              <a:rPr lang="en-US" sz="2400" b="1" dirty="0"/>
              <a:t>double bond</a:t>
            </a:r>
            <a:r>
              <a:rPr lang="en-US" sz="2400" dirty="0"/>
              <a:t>.</a:t>
            </a:r>
            <a:r>
              <a:rPr lang="en-US" sz="2400" b="1" dirty="0"/>
              <a:t> </a:t>
            </a:r>
            <a:r>
              <a:rPr lang="en-US" sz="2400" dirty="0"/>
              <a:t>It takes more energy to pull apart double bonds.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194BE6F-F837-E943-BBAF-0479238B3C43}"/>
              </a:ext>
            </a:extLst>
          </p:cNvPr>
          <p:cNvGrpSpPr/>
          <p:nvPr/>
        </p:nvGrpSpPr>
        <p:grpSpPr>
          <a:xfrm>
            <a:off x="469001" y="4171263"/>
            <a:ext cx="3722063" cy="2016050"/>
            <a:chOff x="469001" y="4476063"/>
            <a:chExt cx="3722063" cy="20160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03EFDA-57E2-384D-A538-1801041DD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9001" y="4476063"/>
              <a:ext cx="3722063" cy="2016050"/>
              <a:chOff x="913011" y="4313722"/>
              <a:chExt cx="4481393" cy="24273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7387CD-67A4-014B-AA0D-EEB3AE730D65}"/>
                  </a:ext>
                </a:extLst>
              </p:cNvPr>
              <p:cNvGrpSpPr/>
              <p:nvPr/>
            </p:nvGrpSpPr>
            <p:grpSpPr>
              <a:xfrm>
                <a:off x="2942606" y="4344531"/>
                <a:ext cx="2451798" cy="2396532"/>
                <a:chOff x="2942606" y="4504951"/>
                <a:chExt cx="2451798" cy="2396532"/>
              </a:xfrm>
            </p:grpSpPr>
            <p:sp>
              <p:nvSpPr>
                <p:cNvPr id="39" name="Donut 38">
                  <a:extLst>
                    <a:ext uri="{FF2B5EF4-FFF2-40B4-BE49-F238E27FC236}">
                      <a16:creationId xmlns:a16="http://schemas.microsoft.com/office/drawing/2014/main" id="{3B72D127-BE48-3B48-AC8A-22398A10D866}"/>
                    </a:ext>
                  </a:extLst>
                </p:cNvPr>
                <p:cNvSpPr/>
                <p:nvPr/>
              </p:nvSpPr>
              <p:spPr>
                <a:xfrm>
                  <a:off x="2942606" y="4504951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3C33FD9-101C-214E-943D-99ABB2825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64483" y="5457305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A4C56FD-4739-B64A-B408-0869FD6B5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8605" y="5512716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B1597F7-6C31-0B48-96D1-465FF3478E74}"/>
                  </a:ext>
                </a:extLst>
              </p:cNvPr>
              <p:cNvGrpSpPr/>
              <p:nvPr/>
            </p:nvGrpSpPr>
            <p:grpSpPr>
              <a:xfrm>
                <a:off x="913011" y="4313722"/>
                <a:ext cx="2451798" cy="2396532"/>
                <a:chOff x="913011" y="4313722"/>
                <a:chExt cx="2451798" cy="2396532"/>
              </a:xfrm>
            </p:grpSpPr>
            <p:sp>
              <p:nvSpPr>
                <p:cNvPr id="36" name="Donut 35">
                  <a:extLst>
                    <a:ext uri="{FF2B5EF4-FFF2-40B4-BE49-F238E27FC236}">
                      <a16:creationId xmlns:a16="http://schemas.microsoft.com/office/drawing/2014/main" id="{0EA2BE8F-17AC-AE46-8C0D-EEEABE80BB71}"/>
                    </a:ext>
                  </a:extLst>
                </p:cNvPr>
                <p:cNvSpPr/>
                <p:nvPr/>
              </p:nvSpPr>
              <p:spPr>
                <a:xfrm>
                  <a:off x="913011" y="4313722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E8ACC6A-0711-E640-B8B8-EF5D17EF8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17825" y="5692381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76965F6-6AB0-5D4D-AF2D-7B9F13FF6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8410" y="5278734"/>
                  <a:ext cx="381000" cy="381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8BB5E3-6852-FF4A-ADA9-0B72322B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3237" y="5675700"/>
              <a:ext cx="296352" cy="31644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7D40229-BBC1-0B4B-AB9E-0F37E638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9790" y="4983664"/>
              <a:ext cx="296352" cy="316443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6C756D4-5EA1-E742-8944-D3614DD6821A}"/>
              </a:ext>
            </a:extLst>
          </p:cNvPr>
          <p:cNvSpPr/>
          <p:nvPr/>
        </p:nvSpPr>
        <p:spPr>
          <a:xfrm>
            <a:off x="4565971" y="6242896"/>
            <a:ext cx="7353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</a:t>
            </a:r>
            <a:r>
              <a:rPr lang="en-US" sz="2400" b="1" dirty="0"/>
              <a:t>Bond order = 3</a:t>
            </a:r>
            <a:r>
              <a:rPr lang="en-US" sz="2400" dirty="0"/>
              <a:t>, six electrons, triple bond, even stronger)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9210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Some examples of different bond orders you’ve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0" y="2090172"/>
            <a:ext cx="4295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 and the halogens (F, Cl, Br, I …) generally make only single bonds.</a:t>
            </a:r>
          </a:p>
          <a:p>
            <a:endParaRPr lang="en-US" sz="2400" dirty="0"/>
          </a:p>
          <a:p>
            <a:r>
              <a:rPr lang="en-US" sz="2400" dirty="0"/>
              <a:t>All other non-metals generally make single, double or triple bonds.</a:t>
            </a:r>
          </a:p>
        </p:txBody>
      </p:sp>
    </p:spTree>
    <p:extLst>
      <p:ext uri="{BB962C8B-B14F-4D97-AF65-F5344CB8AC3E}">
        <p14:creationId xmlns:p14="http://schemas.microsoft.com/office/powerpoint/2010/main" val="1215326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Number of preferred bonds is different for each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0" y="1397000"/>
            <a:ext cx="42494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Atoms have distinct preferences as to the </a:t>
            </a:r>
            <a:r>
              <a:rPr lang="en-US" sz="2400" b="1" dirty="0"/>
              <a:t>number of covalent bonds </a:t>
            </a:r>
            <a:r>
              <a:rPr lang="en-US" sz="2400" dirty="0"/>
              <a:t>they make to other atoms</a:t>
            </a:r>
          </a:p>
          <a:p>
            <a:endParaRPr lang="en-US" sz="2400" dirty="0"/>
          </a:p>
          <a:p>
            <a:r>
              <a:rPr lang="en-US" sz="2400" b="1" dirty="0"/>
              <a:t>Carbon</a:t>
            </a:r>
            <a:r>
              <a:rPr lang="en-US" sz="2400" dirty="0"/>
              <a:t> prefers to make: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Four single bonds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double and two single bonds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triple and one single bond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Always </a:t>
            </a:r>
            <a:r>
              <a:rPr lang="en-US" sz="2400" b="1" dirty="0"/>
              <a:t>four</a:t>
            </a:r>
            <a:r>
              <a:rPr lang="en-US" sz="2400" dirty="0"/>
              <a:t> bonds in total</a:t>
            </a:r>
          </a:p>
        </p:txBody>
      </p:sp>
    </p:spTree>
    <p:extLst>
      <p:ext uri="{BB962C8B-B14F-4D97-AF65-F5344CB8AC3E}">
        <p14:creationId xmlns:p14="http://schemas.microsoft.com/office/powerpoint/2010/main" val="42259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Number of preferred bonds is different for each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1" y="1397000"/>
            <a:ext cx="369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Atoms have distinct preferences as to the </a:t>
            </a:r>
            <a:r>
              <a:rPr lang="en-US" sz="2400" b="1" dirty="0"/>
              <a:t>number of covalent bonds </a:t>
            </a:r>
            <a:r>
              <a:rPr lang="en-US" sz="2400" dirty="0"/>
              <a:t>they make to other atoms</a:t>
            </a:r>
          </a:p>
          <a:p>
            <a:endParaRPr lang="en-US" sz="2400" dirty="0"/>
          </a:p>
          <a:p>
            <a:r>
              <a:rPr lang="en-US" sz="2400" b="1" dirty="0"/>
              <a:t>Nitrogen</a:t>
            </a:r>
            <a:r>
              <a:rPr lang="en-US" sz="24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376934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Number of preferred bonds is different for each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1" y="1397000"/>
            <a:ext cx="3695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Atoms have distinct preferences as to the </a:t>
            </a:r>
            <a:r>
              <a:rPr lang="en-US" sz="2400" b="1" dirty="0"/>
              <a:t>number of covalent bonds </a:t>
            </a:r>
            <a:r>
              <a:rPr lang="en-US" sz="2400" dirty="0"/>
              <a:t>they make to other atoms</a:t>
            </a:r>
          </a:p>
          <a:p>
            <a:endParaRPr lang="en-US" sz="2400" dirty="0"/>
          </a:p>
          <a:p>
            <a:r>
              <a:rPr lang="en-US" sz="2400" b="1" dirty="0"/>
              <a:t>Nitrogen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single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double and one single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triple</a:t>
            </a:r>
          </a:p>
          <a:p>
            <a:endParaRPr lang="en-US" sz="2400" dirty="0"/>
          </a:p>
          <a:p>
            <a:r>
              <a:rPr lang="en-US" sz="2400" dirty="0"/>
              <a:t>Always </a:t>
            </a:r>
            <a:r>
              <a:rPr lang="en-US" sz="2400" b="1" dirty="0"/>
              <a:t>three</a:t>
            </a:r>
            <a:r>
              <a:rPr lang="en-US" sz="2400" dirty="0"/>
              <a:t> bonds in total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26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Number of preferred bonds is different for each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1" y="1397000"/>
            <a:ext cx="369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Atoms have distinct preferences as to the </a:t>
            </a:r>
            <a:r>
              <a:rPr lang="en-US" sz="2400" b="1" dirty="0"/>
              <a:t>number of covalent bonds </a:t>
            </a:r>
            <a:r>
              <a:rPr lang="en-US" sz="2400" dirty="0"/>
              <a:t>they make to other atoms</a:t>
            </a:r>
          </a:p>
          <a:p>
            <a:endParaRPr lang="en-US" sz="2400" dirty="0"/>
          </a:p>
          <a:p>
            <a:r>
              <a:rPr lang="en-US" sz="2400" b="1" dirty="0"/>
              <a:t>Oxygen</a:t>
            </a:r>
            <a:r>
              <a:rPr lang="en-US" sz="24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12332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Number of preferred bonds is different for each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106-5445-664D-A626-6EC608AD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2"/>
          <a:stretch/>
        </p:blipFill>
        <p:spPr>
          <a:xfrm>
            <a:off x="698499" y="1397000"/>
            <a:ext cx="6852565" cy="445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3904-A44D-494E-BB76-1BAB3E577446}"/>
              </a:ext>
            </a:extLst>
          </p:cNvPr>
          <p:cNvSpPr txBox="1"/>
          <p:nvPr/>
        </p:nvSpPr>
        <p:spPr>
          <a:xfrm>
            <a:off x="7797801" y="1397000"/>
            <a:ext cx="369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Atoms have distinct preferences as to the </a:t>
            </a:r>
            <a:r>
              <a:rPr lang="en-US" sz="2400" b="1" dirty="0"/>
              <a:t>number of covalent bonds </a:t>
            </a:r>
            <a:r>
              <a:rPr lang="en-US" sz="2400" dirty="0"/>
              <a:t>they make to other atoms</a:t>
            </a:r>
          </a:p>
          <a:p>
            <a:endParaRPr lang="en-US" sz="2400" dirty="0"/>
          </a:p>
          <a:p>
            <a:r>
              <a:rPr lang="en-US" sz="2400" b="1" dirty="0"/>
              <a:t>Oxygen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single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double</a:t>
            </a:r>
          </a:p>
          <a:p>
            <a:endParaRPr lang="en-US" sz="2400" dirty="0"/>
          </a:p>
          <a:p>
            <a:r>
              <a:rPr lang="en-US" sz="2400" dirty="0"/>
              <a:t>Always </a:t>
            </a:r>
            <a:r>
              <a:rPr lang="en-US" sz="2400" b="1" dirty="0"/>
              <a:t>two</a:t>
            </a:r>
            <a:r>
              <a:rPr lang="en-US" sz="2400" dirty="0"/>
              <a:t> bonds in total</a:t>
            </a:r>
          </a:p>
        </p:txBody>
      </p:sp>
    </p:spTree>
    <p:extLst>
      <p:ext uri="{BB962C8B-B14F-4D97-AF65-F5344CB8AC3E}">
        <p14:creationId xmlns:p14="http://schemas.microsoft.com/office/powerpoint/2010/main" val="34880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A8E4C-BBBD-E141-9062-CF12FE025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02"/>
          <a:stretch/>
        </p:blipFill>
        <p:spPr>
          <a:xfrm>
            <a:off x="81428" y="2403619"/>
            <a:ext cx="8313348" cy="4454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1AD368-3DC1-A145-AF07-9FF16C82D722}"/>
              </a:ext>
            </a:extLst>
          </p:cNvPr>
          <p:cNvSpPr txBox="1"/>
          <p:nvPr/>
        </p:nvSpPr>
        <p:spPr>
          <a:xfrm>
            <a:off x="0" y="854110"/>
            <a:ext cx="858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Spartan to the Periodic Table, identify a correlation between the </a:t>
            </a:r>
            <a:r>
              <a:rPr lang="en-US" sz="2400" b="1" dirty="0"/>
              <a:t>family</a:t>
            </a:r>
            <a:r>
              <a:rPr lang="en-US" sz="2400" dirty="0"/>
              <a:t> (column) and the </a:t>
            </a:r>
            <a:r>
              <a:rPr lang="en-US" sz="2400" b="1" dirty="0"/>
              <a:t>total number of bonds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made (non-metals only).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D40C0-F0CD-3442-BE2E-03B6B63F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767" y="1205801"/>
            <a:ext cx="3630805" cy="5446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7232353-E8C4-9242-9D05-52D32AA5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9334004" cy="504930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Patterns of covalent bonding </a:t>
            </a:r>
          </a:p>
        </p:txBody>
      </p:sp>
    </p:spTree>
    <p:extLst>
      <p:ext uri="{BB962C8B-B14F-4D97-AF65-F5344CB8AC3E}">
        <p14:creationId xmlns:p14="http://schemas.microsoft.com/office/powerpoint/2010/main" val="301276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334004" cy="504930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Patterns of covalent bonding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D7D8-D8AC-E448-98D4-D19F287B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67" y="1205801"/>
            <a:ext cx="3630805" cy="5446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A8E4C-BBBD-E141-9062-CF12FE025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02"/>
          <a:stretch/>
        </p:blipFill>
        <p:spPr>
          <a:xfrm>
            <a:off x="81428" y="2403619"/>
            <a:ext cx="8313348" cy="4454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7FCCC4-EF75-DB4A-AE55-31DB32DC6CF0}"/>
              </a:ext>
            </a:extLst>
          </p:cNvPr>
          <p:cNvSpPr txBox="1"/>
          <p:nvPr/>
        </p:nvSpPr>
        <p:spPr>
          <a:xfrm>
            <a:off x="7455876" y="2218953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0CB6A-3126-9F49-89CB-89FFA577FC3B}"/>
              </a:ext>
            </a:extLst>
          </p:cNvPr>
          <p:cNvSpPr txBox="1"/>
          <p:nvPr/>
        </p:nvSpPr>
        <p:spPr>
          <a:xfrm>
            <a:off x="7033844" y="2218953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7BC69-E9CA-C44F-90E5-AD429F790348}"/>
              </a:ext>
            </a:extLst>
          </p:cNvPr>
          <p:cNvSpPr txBox="1"/>
          <p:nvPr/>
        </p:nvSpPr>
        <p:spPr>
          <a:xfrm>
            <a:off x="6576743" y="221096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E266F-BD5A-BF4F-B8A0-6B1224895DE9}"/>
              </a:ext>
            </a:extLst>
          </p:cNvPr>
          <p:cNvSpPr txBox="1"/>
          <p:nvPr/>
        </p:nvSpPr>
        <p:spPr>
          <a:xfrm>
            <a:off x="6140579" y="221096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F1814-D482-C443-AF3E-BC324B5575D1}"/>
              </a:ext>
            </a:extLst>
          </p:cNvPr>
          <p:cNvSpPr txBox="1"/>
          <p:nvPr/>
        </p:nvSpPr>
        <p:spPr>
          <a:xfrm>
            <a:off x="374178" y="223312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91ED8-185E-1648-A8A0-94690013C335}"/>
              </a:ext>
            </a:extLst>
          </p:cNvPr>
          <p:cNvSpPr txBox="1"/>
          <p:nvPr/>
        </p:nvSpPr>
        <p:spPr>
          <a:xfrm>
            <a:off x="0" y="854110"/>
            <a:ext cx="858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Spartan to the Periodic Table, identify a correlation between the </a:t>
            </a:r>
            <a:r>
              <a:rPr lang="en-US" sz="2400" b="1" dirty="0"/>
              <a:t>family</a:t>
            </a:r>
            <a:r>
              <a:rPr lang="en-US" sz="2400" dirty="0"/>
              <a:t> (column) and the </a:t>
            </a:r>
            <a:r>
              <a:rPr lang="en-US" sz="2400" b="1" dirty="0"/>
              <a:t>total number of bonds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made (non-metals only).</a:t>
            </a:r>
          </a:p>
        </p:txBody>
      </p:sp>
    </p:spTree>
    <p:extLst>
      <p:ext uri="{BB962C8B-B14F-4D97-AF65-F5344CB8AC3E}">
        <p14:creationId xmlns:p14="http://schemas.microsoft.com/office/powerpoint/2010/main" val="269175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09B23-03EB-674F-8DE1-07D0B5F88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4"/>
          <a:stretch/>
        </p:blipFill>
        <p:spPr>
          <a:xfrm>
            <a:off x="5330569" y="1670469"/>
            <a:ext cx="6763895" cy="519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31826" cy="1381702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Ozone is mostly found in the stratosphere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628A4-C765-F342-8D86-3DD6BC2B7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1" r="3336" b="8043"/>
          <a:stretch/>
        </p:blipFill>
        <p:spPr>
          <a:xfrm>
            <a:off x="2831826" y="182880"/>
            <a:ext cx="3119120" cy="64251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122-AA67-5B4E-A967-8479FE71A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8"/>
          <a:stretch/>
        </p:blipFill>
        <p:spPr>
          <a:xfrm>
            <a:off x="5642561" y="349561"/>
            <a:ext cx="5929986" cy="1032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64A1B4-A55E-0348-9246-E6F6A8FA6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424" r="70173" b="4769"/>
          <a:stretch/>
        </p:blipFill>
        <p:spPr>
          <a:xfrm>
            <a:off x="3930946" y="937865"/>
            <a:ext cx="1857738" cy="392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0F6ED-66E8-8244-8D86-9B7FE3ECC2FA}"/>
              </a:ext>
            </a:extLst>
          </p:cNvPr>
          <p:cNvSpPr txBox="1"/>
          <p:nvPr/>
        </p:nvSpPr>
        <p:spPr>
          <a:xfrm>
            <a:off x="171450" y="2800350"/>
            <a:ext cx="311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Where does stratospheric ozone come from?</a:t>
            </a:r>
          </a:p>
          <a:p>
            <a:endParaRPr lang="en-US" sz="2400" dirty="0"/>
          </a:p>
          <a:p>
            <a:r>
              <a:rPr lang="en-US" sz="2400" dirty="0"/>
              <a:t>Answer: From </a:t>
            </a:r>
            <a:r>
              <a:rPr lang="en-US" sz="2400" b="1" dirty="0"/>
              <a:t>photolysis</a:t>
            </a:r>
            <a:r>
              <a:rPr lang="en-US" sz="2400" dirty="0"/>
              <a:t> of O</a:t>
            </a:r>
            <a:r>
              <a:rPr lang="en-US" sz="2400" baseline="-25000" dirty="0"/>
              <a:t>2</a:t>
            </a:r>
            <a:r>
              <a:rPr lang="en-US" sz="2400" dirty="0"/>
              <a:t>!</a:t>
            </a:r>
          </a:p>
          <a:p>
            <a:endParaRPr lang="en-US" sz="2400" dirty="0"/>
          </a:p>
          <a:p>
            <a:r>
              <a:rPr lang="en-US" sz="2400" dirty="0"/>
              <a:t>(“-lysis” = “split apart”)</a:t>
            </a:r>
          </a:p>
        </p:txBody>
      </p:sp>
    </p:spTree>
    <p:extLst>
      <p:ext uri="{BB962C8B-B14F-4D97-AF65-F5344CB8AC3E}">
        <p14:creationId xmlns:p14="http://schemas.microsoft.com/office/powerpoint/2010/main" val="3909954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868394" cy="504930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Patterns of covalent bonding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D7D8-D8AC-E448-98D4-D19F287B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67" y="1205801"/>
            <a:ext cx="3630805" cy="5446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A8E4C-BBBD-E141-9062-CF12FE025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02"/>
          <a:stretch/>
        </p:blipFill>
        <p:spPr>
          <a:xfrm>
            <a:off x="81428" y="2403619"/>
            <a:ext cx="8313348" cy="4454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7FCCC4-EF75-DB4A-AE55-31DB32DC6CF0}"/>
              </a:ext>
            </a:extLst>
          </p:cNvPr>
          <p:cNvSpPr txBox="1"/>
          <p:nvPr/>
        </p:nvSpPr>
        <p:spPr>
          <a:xfrm>
            <a:off x="7455876" y="2218953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0CB6A-3126-9F49-89CB-89FFA577FC3B}"/>
              </a:ext>
            </a:extLst>
          </p:cNvPr>
          <p:cNvSpPr txBox="1"/>
          <p:nvPr/>
        </p:nvSpPr>
        <p:spPr>
          <a:xfrm>
            <a:off x="7033844" y="2218953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7BC69-E9CA-C44F-90E5-AD429F790348}"/>
              </a:ext>
            </a:extLst>
          </p:cNvPr>
          <p:cNvSpPr txBox="1"/>
          <p:nvPr/>
        </p:nvSpPr>
        <p:spPr>
          <a:xfrm>
            <a:off x="6576743" y="221096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E266F-BD5A-BF4F-B8A0-6B1224895DE9}"/>
              </a:ext>
            </a:extLst>
          </p:cNvPr>
          <p:cNvSpPr txBox="1"/>
          <p:nvPr/>
        </p:nvSpPr>
        <p:spPr>
          <a:xfrm>
            <a:off x="6140579" y="221096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16-ACC2-7344-9D60-0F8560F91AF7}"/>
              </a:ext>
            </a:extLst>
          </p:cNvPr>
          <p:cNvSpPr txBox="1"/>
          <p:nvPr/>
        </p:nvSpPr>
        <p:spPr>
          <a:xfrm>
            <a:off x="5678033" y="2218953"/>
            <a:ext cx="5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F1814-D482-C443-AF3E-BC324B5575D1}"/>
              </a:ext>
            </a:extLst>
          </p:cNvPr>
          <p:cNvSpPr txBox="1"/>
          <p:nvPr/>
        </p:nvSpPr>
        <p:spPr>
          <a:xfrm>
            <a:off x="374178" y="2233128"/>
            <a:ext cx="36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8F315-AB49-3449-B543-EA0883571A6B}"/>
              </a:ext>
            </a:extLst>
          </p:cNvPr>
          <p:cNvSpPr txBox="1"/>
          <p:nvPr/>
        </p:nvSpPr>
        <p:spPr>
          <a:xfrm>
            <a:off x="7879328" y="2210968"/>
            <a:ext cx="50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0A28E-16AC-9C4B-A711-A0079CD70713}"/>
              </a:ext>
            </a:extLst>
          </p:cNvPr>
          <p:cNvSpPr txBox="1"/>
          <p:nvPr/>
        </p:nvSpPr>
        <p:spPr>
          <a:xfrm>
            <a:off x="0" y="854110"/>
            <a:ext cx="858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Spartan to the Periodic Table, identify a correlation between the </a:t>
            </a:r>
            <a:r>
              <a:rPr lang="en-US" sz="2400" b="1" dirty="0"/>
              <a:t>family</a:t>
            </a:r>
            <a:r>
              <a:rPr lang="en-US" sz="2400" dirty="0"/>
              <a:t> (column) and the </a:t>
            </a:r>
            <a:r>
              <a:rPr lang="en-US" sz="2400" b="1" dirty="0"/>
              <a:t>total number of bonds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made (non-metals only).</a:t>
            </a:r>
          </a:p>
        </p:txBody>
      </p:sp>
    </p:spTree>
    <p:extLst>
      <p:ext uri="{BB962C8B-B14F-4D97-AF65-F5344CB8AC3E}">
        <p14:creationId xmlns:p14="http://schemas.microsoft.com/office/powerpoint/2010/main" val="134256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480430" cy="45217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we can do with these patterns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E3B6-D0A9-6A41-9F2B-34925A101739}"/>
              </a:ext>
            </a:extLst>
          </p:cNvPr>
          <p:cNvSpPr txBox="1"/>
          <p:nvPr/>
        </p:nvSpPr>
        <p:spPr>
          <a:xfrm>
            <a:off x="415637" y="985652"/>
            <a:ext cx="10687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  <a:r>
              <a:rPr lang="en-US" sz="2400" baseline="-25000" dirty="0"/>
              <a:t>6</a:t>
            </a:r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  <a:r>
              <a:rPr lang="en-US" sz="2400" baseline="-25000" dirty="0"/>
              <a:t>4</a:t>
            </a:r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  <a:p>
            <a:r>
              <a:rPr lang="en-US" sz="2400" dirty="0"/>
              <a:t>SiH</a:t>
            </a:r>
            <a:r>
              <a:rPr lang="en-US" sz="2400" baseline="-25000" dirty="0"/>
              <a:t>4</a:t>
            </a:r>
          </a:p>
          <a:p>
            <a:endParaRPr lang="en-US" sz="2400" dirty="0"/>
          </a:p>
          <a:p>
            <a:r>
              <a:rPr lang="en-US" sz="2400" dirty="0"/>
              <a:t>NH</a:t>
            </a:r>
            <a:r>
              <a:rPr lang="en-US" sz="2400" baseline="-25000" dirty="0"/>
              <a:t>3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92DD-B6CB-1C46-8411-E045F98B7CAB}"/>
              </a:ext>
            </a:extLst>
          </p:cNvPr>
          <p:cNvSpPr txBox="1"/>
          <p:nvPr/>
        </p:nvSpPr>
        <p:spPr>
          <a:xfrm>
            <a:off x="415636" y="452176"/>
            <a:ext cx="86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 the </a:t>
            </a:r>
            <a:r>
              <a:rPr lang="en-US" sz="2400" b="1" dirty="0"/>
              <a:t>connectivity</a:t>
            </a:r>
            <a:r>
              <a:rPr lang="en-US" sz="2400" dirty="0"/>
              <a:t> and </a:t>
            </a:r>
            <a:r>
              <a:rPr lang="en-US" sz="2400" b="1" dirty="0"/>
              <a:t>bond order </a:t>
            </a:r>
            <a:r>
              <a:rPr lang="en-US" sz="2400" dirty="0"/>
              <a:t>in the following molecules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EA07-D66D-8E49-8668-CB9C8C6F5E67}"/>
              </a:ext>
            </a:extLst>
          </p:cNvPr>
          <p:cNvSpPr txBox="1"/>
          <p:nvPr/>
        </p:nvSpPr>
        <p:spPr>
          <a:xfrm>
            <a:off x="4486895" y="982176"/>
            <a:ext cx="10687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  <a:p>
            <a:r>
              <a:rPr lang="en-US" sz="2400" dirty="0"/>
              <a:t>HNO</a:t>
            </a:r>
            <a:endParaRPr lang="en-US" sz="2400" baseline="-25000" dirty="0"/>
          </a:p>
          <a:p>
            <a:endParaRPr lang="en-US" sz="2400" dirty="0"/>
          </a:p>
          <a:p>
            <a:r>
              <a:rPr lang="en-US" sz="2400" dirty="0"/>
              <a:t>HNS</a:t>
            </a:r>
            <a:endParaRPr lang="en-US" sz="2400" baseline="-25000" dirty="0"/>
          </a:p>
          <a:p>
            <a:endParaRPr lang="en-US" sz="2400" dirty="0"/>
          </a:p>
          <a:p>
            <a:r>
              <a:rPr lang="en-US" sz="2400" dirty="0" err="1"/>
              <a:t>NOCl</a:t>
            </a:r>
            <a:endParaRPr lang="en-US" sz="2400" baseline="-25000" dirty="0"/>
          </a:p>
          <a:p>
            <a:endParaRPr lang="en-US" sz="2400" dirty="0"/>
          </a:p>
          <a:p>
            <a:r>
              <a:rPr lang="en-US" sz="2400" dirty="0"/>
              <a:t>PF</a:t>
            </a:r>
            <a:r>
              <a:rPr lang="en-US" sz="2400" baseline="-25000" dirty="0"/>
              <a:t>3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HCN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B936E-2AA9-3A4B-8664-34611AC178FC}"/>
              </a:ext>
            </a:extLst>
          </p:cNvPr>
          <p:cNvSpPr txBox="1"/>
          <p:nvPr/>
        </p:nvSpPr>
        <p:spPr>
          <a:xfrm>
            <a:off x="8558153" y="982176"/>
            <a:ext cx="10687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</a:p>
          <a:p>
            <a:endParaRPr lang="en-US" sz="2400" dirty="0"/>
          </a:p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S</a:t>
            </a:r>
          </a:p>
          <a:p>
            <a:endParaRPr lang="en-US" sz="2400" dirty="0"/>
          </a:p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CO</a:t>
            </a:r>
            <a:endParaRPr lang="en-US" sz="2400" baseline="-25000" dirty="0"/>
          </a:p>
          <a:p>
            <a:endParaRPr lang="en-US" sz="2400" dirty="0"/>
          </a:p>
          <a:p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Cl</a:t>
            </a:r>
          </a:p>
          <a:p>
            <a:endParaRPr lang="en-US" sz="2400" dirty="0"/>
          </a:p>
          <a:p>
            <a:r>
              <a:rPr lang="en-US" sz="2400" dirty="0"/>
              <a:t>HONO</a:t>
            </a:r>
          </a:p>
          <a:p>
            <a:endParaRPr lang="en-US" sz="2400" dirty="0"/>
          </a:p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63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480430" cy="45217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we can do with these patterns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E3B6-D0A9-6A41-9F2B-34925A101739}"/>
              </a:ext>
            </a:extLst>
          </p:cNvPr>
          <p:cNvSpPr txBox="1"/>
          <p:nvPr/>
        </p:nvSpPr>
        <p:spPr>
          <a:xfrm>
            <a:off x="415637" y="985652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92DD-B6CB-1C46-8411-E045F98B7CAB}"/>
              </a:ext>
            </a:extLst>
          </p:cNvPr>
          <p:cNvSpPr txBox="1"/>
          <p:nvPr/>
        </p:nvSpPr>
        <p:spPr>
          <a:xfrm>
            <a:off x="415636" y="452176"/>
            <a:ext cx="86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 the connectivity and bond order in the following molecules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EA07-D66D-8E49-8668-CB9C8C6F5E67}"/>
              </a:ext>
            </a:extLst>
          </p:cNvPr>
          <p:cNvSpPr txBox="1"/>
          <p:nvPr/>
        </p:nvSpPr>
        <p:spPr>
          <a:xfrm>
            <a:off x="4486895" y="982176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8717-E819-B74E-ADDE-D8E31A03417D}"/>
              </a:ext>
            </a:extLst>
          </p:cNvPr>
          <p:cNvSpPr txBox="1"/>
          <p:nvPr/>
        </p:nvSpPr>
        <p:spPr>
          <a:xfrm>
            <a:off x="393180" y="1691136"/>
            <a:ext cx="290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Connectivity</a:t>
            </a:r>
            <a:r>
              <a:rPr lang="en-US" sz="2400" dirty="0"/>
              <a:t> can’t be H-H-H-C b/c …</a:t>
            </a:r>
          </a:p>
        </p:txBody>
      </p:sp>
    </p:spTree>
    <p:extLst>
      <p:ext uri="{BB962C8B-B14F-4D97-AF65-F5344CB8AC3E}">
        <p14:creationId xmlns:p14="http://schemas.microsoft.com/office/powerpoint/2010/main" val="4195213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480430" cy="45217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we can do with these patterns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E3B6-D0A9-6A41-9F2B-34925A101739}"/>
              </a:ext>
            </a:extLst>
          </p:cNvPr>
          <p:cNvSpPr txBox="1"/>
          <p:nvPr/>
        </p:nvSpPr>
        <p:spPr>
          <a:xfrm>
            <a:off x="415637" y="985652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92DD-B6CB-1C46-8411-E045F98B7CAB}"/>
              </a:ext>
            </a:extLst>
          </p:cNvPr>
          <p:cNvSpPr txBox="1"/>
          <p:nvPr/>
        </p:nvSpPr>
        <p:spPr>
          <a:xfrm>
            <a:off x="415636" y="452176"/>
            <a:ext cx="86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 the connectivity and bond order in the following molecules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EA07-D66D-8E49-8668-CB9C8C6F5E67}"/>
              </a:ext>
            </a:extLst>
          </p:cNvPr>
          <p:cNvSpPr txBox="1"/>
          <p:nvPr/>
        </p:nvSpPr>
        <p:spPr>
          <a:xfrm>
            <a:off x="4486895" y="982176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8717-E819-B74E-ADDE-D8E31A03417D}"/>
              </a:ext>
            </a:extLst>
          </p:cNvPr>
          <p:cNvSpPr txBox="1"/>
          <p:nvPr/>
        </p:nvSpPr>
        <p:spPr>
          <a:xfrm>
            <a:off x="393180" y="1691136"/>
            <a:ext cx="290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Connectivity</a:t>
            </a:r>
            <a:r>
              <a:rPr lang="en-US" sz="2400" dirty="0"/>
              <a:t> can’t be H-H-H-C b/c H makes only one bond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9522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480430" cy="45217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we can do with these patterns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E3B6-D0A9-6A41-9F2B-34925A101739}"/>
              </a:ext>
            </a:extLst>
          </p:cNvPr>
          <p:cNvSpPr txBox="1"/>
          <p:nvPr/>
        </p:nvSpPr>
        <p:spPr>
          <a:xfrm>
            <a:off x="415637" y="985652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92DD-B6CB-1C46-8411-E045F98B7CAB}"/>
              </a:ext>
            </a:extLst>
          </p:cNvPr>
          <p:cNvSpPr txBox="1"/>
          <p:nvPr/>
        </p:nvSpPr>
        <p:spPr>
          <a:xfrm>
            <a:off x="415636" y="452176"/>
            <a:ext cx="86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 the connectivity and bond order in the following molecules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EA07-D66D-8E49-8668-CB9C8C6F5E67}"/>
              </a:ext>
            </a:extLst>
          </p:cNvPr>
          <p:cNvSpPr txBox="1"/>
          <p:nvPr/>
        </p:nvSpPr>
        <p:spPr>
          <a:xfrm>
            <a:off x="4486895" y="982176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8717-E819-B74E-ADDE-D8E31A03417D}"/>
              </a:ext>
            </a:extLst>
          </p:cNvPr>
          <p:cNvSpPr txBox="1"/>
          <p:nvPr/>
        </p:nvSpPr>
        <p:spPr>
          <a:xfrm>
            <a:off x="393180" y="1691136"/>
            <a:ext cx="290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Connectivity</a:t>
            </a:r>
            <a:r>
              <a:rPr lang="en-US" sz="2400" dirty="0"/>
              <a:t> can’t be H-H-H-C b/c H makes only one bond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2E809E-FBAA-6746-9255-4E16008B86EA}"/>
              </a:ext>
            </a:extLst>
          </p:cNvPr>
          <p:cNvGrpSpPr/>
          <p:nvPr/>
        </p:nvGrpSpPr>
        <p:grpSpPr>
          <a:xfrm>
            <a:off x="415636" y="3210374"/>
            <a:ext cx="1684470" cy="1868709"/>
            <a:chOff x="415636" y="3210374"/>
            <a:chExt cx="1684470" cy="1868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BA4A65-1943-E549-A5BB-795F9991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10374"/>
              <a:ext cx="1684470" cy="18687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5E3F7-9F5A-BC4A-89A9-FADA82981C81}"/>
                </a:ext>
              </a:extLst>
            </p:cNvPr>
            <p:cNvSpPr/>
            <p:nvPr/>
          </p:nvSpPr>
          <p:spPr>
            <a:xfrm>
              <a:off x="1023436" y="3960062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01326F-4BE5-5144-9FC2-34590D52D479}"/>
                </a:ext>
              </a:extLst>
            </p:cNvPr>
            <p:cNvSpPr/>
            <p:nvPr/>
          </p:nvSpPr>
          <p:spPr>
            <a:xfrm>
              <a:off x="1023436" y="3369396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0DCE3-146F-2B42-A014-789D698B6B80}"/>
                </a:ext>
              </a:extLst>
            </p:cNvPr>
            <p:cNvSpPr/>
            <p:nvPr/>
          </p:nvSpPr>
          <p:spPr>
            <a:xfrm>
              <a:off x="1617961" y="4054357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42A46D-B990-E548-B428-C9EF57D2EF8E}"/>
                </a:ext>
              </a:extLst>
            </p:cNvPr>
            <p:cNvSpPr/>
            <p:nvPr/>
          </p:nvSpPr>
          <p:spPr>
            <a:xfrm>
              <a:off x="906206" y="4478060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525F62-285D-D44D-B460-AF9E30B38495}"/>
                </a:ext>
              </a:extLst>
            </p:cNvPr>
            <p:cNvSpPr/>
            <p:nvPr/>
          </p:nvSpPr>
          <p:spPr>
            <a:xfrm>
              <a:off x="586336" y="3947174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57C813-8887-8344-8EC5-5A515128BF85}"/>
              </a:ext>
            </a:extLst>
          </p:cNvPr>
          <p:cNvSpPr txBox="1"/>
          <p:nvPr/>
        </p:nvSpPr>
        <p:spPr>
          <a:xfrm>
            <a:off x="415636" y="5174901"/>
            <a:ext cx="340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(all single covalent bonds)</a:t>
            </a:r>
          </a:p>
        </p:txBody>
      </p:sp>
    </p:spTree>
    <p:extLst>
      <p:ext uri="{BB962C8B-B14F-4D97-AF65-F5344CB8AC3E}">
        <p14:creationId xmlns:p14="http://schemas.microsoft.com/office/powerpoint/2010/main" val="1887563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480430" cy="45217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we can do with these patterns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E3B6-D0A9-6A41-9F2B-34925A101739}"/>
              </a:ext>
            </a:extLst>
          </p:cNvPr>
          <p:cNvSpPr txBox="1"/>
          <p:nvPr/>
        </p:nvSpPr>
        <p:spPr>
          <a:xfrm>
            <a:off x="415637" y="985652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792DD-B6CB-1C46-8411-E045F98B7CAB}"/>
              </a:ext>
            </a:extLst>
          </p:cNvPr>
          <p:cNvSpPr txBox="1"/>
          <p:nvPr/>
        </p:nvSpPr>
        <p:spPr>
          <a:xfrm>
            <a:off x="415636" y="452176"/>
            <a:ext cx="86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 the connectivity and bond order in the following molecules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EA07-D66D-8E49-8668-CB9C8C6F5E67}"/>
              </a:ext>
            </a:extLst>
          </p:cNvPr>
          <p:cNvSpPr txBox="1"/>
          <p:nvPr/>
        </p:nvSpPr>
        <p:spPr>
          <a:xfrm>
            <a:off x="4486895" y="982176"/>
            <a:ext cx="106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8717-E819-B74E-ADDE-D8E31A03417D}"/>
              </a:ext>
            </a:extLst>
          </p:cNvPr>
          <p:cNvSpPr txBox="1"/>
          <p:nvPr/>
        </p:nvSpPr>
        <p:spPr>
          <a:xfrm>
            <a:off x="393180" y="1691136"/>
            <a:ext cx="290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Connectivity</a:t>
            </a:r>
            <a:r>
              <a:rPr lang="en-US" sz="2400" dirty="0"/>
              <a:t> can’t be H-H-H-C b/c H makes only one bond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2E809E-FBAA-6746-9255-4E16008B86EA}"/>
              </a:ext>
            </a:extLst>
          </p:cNvPr>
          <p:cNvGrpSpPr/>
          <p:nvPr/>
        </p:nvGrpSpPr>
        <p:grpSpPr>
          <a:xfrm>
            <a:off x="415636" y="3210374"/>
            <a:ext cx="1684470" cy="1868709"/>
            <a:chOff x="415636" y="3210374"/>
            <a:chExt cx="1684470" cy="1868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BA4A65-1943-E549-A5BB-795F9991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10374"/>
              <a:ext cx="1684470" cy="18687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5E3F7-9F5A-BC4A-89A9-FADA82981C81}"/>
                </a:ext>
              </a:extLst>
            </p:cNvPr>
            <p:cNvSpPr/>
            <p:nvPr/>
          </p:nvSpPr>
          <p:spPr>
            <a:xfrm>
              <a:off x="1023436" y="3960062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01326F-4BE5-5144-9FC2-34590D52D479}"/>
                </a:ext>
              </a:extLst>
            </p:cNvPr>
            <p:cNvSpPr/>
            <p:nvPr/>
          </p:nvSpPr>
          <p:spPr>
            <a:xfrm>
              <a:off x="1023436" y="3369396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0DCE3-146F-2B42-A014-789D698B6B80}"/>
                </a:ext>
              </a:extLst>
            </p:cNvPr>
            <p:cNvSpPr/>
            <p:nvPr/>
          </p:nvSpPr>
          <p:spPr>
            <a:xfrm>
              <a:off x="1617961" y="4054357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42A46D-B990-E548-B428-C9EF57D2EF8E}"/>
                </a:ext>
              </a:extLst>
            </p:cNvPr>
            <p:cNvSpPr/>
            <p:nvPr/>
          </p:nvSpPr>
          <p:spPr>
            <a:xfrm>
              <a:off x="906206" y="4478060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525F62-285D-D44D-B460-AF9E30B38495}"/>
                </a:ext>
              </a:extLst>
            </p:cNvPr>
            <p:cNvSpPr/>
            <p:nvPr/>
          </p:nvSpPr>
          <p:spPr>
            <a:xfrm>
              <a:off x="586336" y="3947174"/>
              <a:ext cx="328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35A813-60F4-564B-B412-EA214A8C214C}"/>
              </a:ext>
            </a:extLst>
          </p:cNvPr>
          <p:cNvSpPr txBox="1"/>
          <p:nvPr/>
        </p:nvSpPr>
        <p:spPr>
          <a:xfrm>
            <a:off x="4475666" y="1691136"/>
            <a:ext cx="2900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</a:t>
            </a:r>
            <a:r>
              <a:rPr lang="en-US" sz="2400" b="1" dirty="0"/>
              <a:t>connectivity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C-O-O</a:t>
            </a:r>
          </a:p>
          <a:p>
            <a:endParaRPr lang="en-US" sz="2400" dirty="0"/>
          </a:p>
          <a:p>
            <a:r>
              <a:rPr lang="en-US" sz="2400" dirty="0"/>
              <a:t>O-C-O</a:t>
            </a:r>
          </a:p>
          <a:p>
            <a:endParaRPr lang="en-US" sz="2400" dirty="0"/>
          </a:p>
          <a:p>
            <a:r>
              <a:rPr lang="en-US" sz="2400" dirty="0"/>
              <a:t>Which works in terms of </a:t>
            </a:r>
            <a:r>
              <a:rPr lang="en-US" sz="2400" b="1" dirty="0"/>
              <a:t>bonds</a:t>
            </a:r>
            <a:r>
              <a:rPr lang="en-US" sz="24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7588A-036D-7D49-AFAC-D7EF66197C22}"/>
              </a:ext>
            </a:extLst>
          </p:cNvPr>
          <p:cNvSpPr txBox="1"/>
          <p:nvPr/>
        </p:nvSpPr>
        <p:spPr>
          <a:xfrm>
            <a:off x="415636" y="5174901"/>
            <a:ext cx="340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(all single covalent bonds)</a:t>
            </a:r>
          </a:p>
        </p:txBody>
      </p:sp>
    </p:spTree>
    <p:extLst>
      <p:ext uri="{BB962C8B-B14F-4D97-AF65-F5344CB8AC3E}">
        <p14:creationId xmlns:p14="http://schemas.microsoft.com/office/powerpoint/2010/main" val="45538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Photochemical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836293-D93B-C347-A633-D43151F49546}"/>
                  </a:ext>
                </a:extLst>
              </p:cNvPr>
              <p:cNvSpPr txBox="1"/>
              <p:nvPr/>
            </p:nvSpPr>
            <p:spPr>
              <a:xfrm>
                <a:off x="0" y="796685"/>
                <a:ext cx="11697035" cy="4384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photochemical equation </a:t>
                </a:r>
                <a:r>
                  <a:rPr lang="en-US" sz="2400" dirty="0"/>
                  <a:t>looks like this: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7030A0"/>
                  </a:solidFill>
                </a:endParaRP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b="1" dirty="0"/>
                  <a:t>balanced</a:t>
                </a:r>
                <a:r>
                  <a:rPr lang="en-US" sz="2400" dirty="0"/>
                  <a:t> </a:t>
                </a:r>
                <a:r>
                  <a:rPr lang="en-US" sz="2400" b="1" dirty="0"/>
                  <a:t>photochemical equation </a:t>
                </a:r>
                <a:r>
                  <a:rPr lang="en-US" sz="2400" dirty="0"/>
                  <a:t>looks like this: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→2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aseline="-25000" dirty="0">
                  <a:solidFill>
                    <a:srgbClr val="7030A0"/>
                  </a:solidFill>
                </a:endParaRPr>
              </a:p>
              <a:p>
                <a:pPr algn="ctr"/>
                <a:endParaRPr lang="en-US" sz="2400" baseline="-250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In other words, each oxygen molecule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) gets hit by one photon. After three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are hit, the six oxygen atoms can reform to make two ozone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baseline="-25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) molecules.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But are we talking about UVA, UVB, or UVC?</a:t>
                </a:r>
                <a:endParaRPr lang="en-US" sz="2400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836293-D93B-C347-A633-D43151F49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96685"/>
                <a:ext cx="11697035" cy="4384149"/>
              </a:xfrm>
              <a:prstGeom prst="rect">
                <a:avLst/>
              </a:prstGeom>
              <a:blipFill>
                <a:blip r:embed="rId2"/>
                <a:stretch>
                  <a:fillRect l="-868" t="-865" r="-759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90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06C960-F8FE-8B43-8FA2-1127EBD07AB6}"/>
                  </a:ext>
                </a:extLst>
              </p:cNvPr>
              <p:cNvSpPr txBox="1"/>
              <p:nvPr/>
            </p:nvSpPr>
            <p:spPr>
              <a:xfrm>
                <a:off x="1147550" y="5827122"/>
                <a:ext cx="1397129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06C960-F8FE-8B43-8FA2-1127EBD0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550" y="5827122"/>
                <a:ext cx="139712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/>
              <p:nvPr/>
            </p:nvSpPr>
            <p:spPr>
              <a:xfrm>
                <a:off x="5305128" y="1267078"/>
                <a:ext cx="2200026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=372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28" y="1267078"/>
                <a:ext cx="2200026" cy="580031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/>
              <p:nvPr/>
            </p:nvSpPr>
            <p:spPr>
              <a:xfrm>
                <a:off x="5323553" y="1850302"/>
                <a:ext cx="2264146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=426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3" y="1850302"/>
                <a:ext cx="2264146" cy="580031"/>
              </a:xfrm>
              <a:prstGeom prst="rect">
                <a:avLst/>
              </a:prstGeom>
              <a:blipFill>
                <a:blip r:embed="rId4"/>
                <a:stretch>
                  <a:fillRect l="-55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/>
              <p:nvPr/>
            </p:nvSpPr>
            <p:spPr>
              <a:xfrm>
                <a:off x="5330330" y="2489463"/>
                <a:ext cx="2200026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30" y="2489463"/>
                <a:ext cx="2200026" cy="580031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57F399-E8CA-8C45-AEC8-76DBA1CFB3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39271"/>
            <a:ext cx="5346700" cy="2868095"/>
            <a:chOff x="0" y="1620959"/>
            <a:chExt cx="6610003" cy="354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3317"/>
            <a:stretch/>
          </p:blipFill>
          <p:spPr>
            <a:xfrm>
              <a:off x="0" y="1620959"/>
              <a:ext cx="6610003" cy="354576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9D4230-7775-E84A-A8D5-59DE14553D91}"/>
                </a:ext>
              </a:extLst>
            </p:cNvPr>
            <p:cNvSpPr/>
            <p:nvPr/>
          </p:nvSpPr>
          <p:spPr>
            <a:xfrm>
              <a:off x="2389632" y="2755392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0855442-FF7E-8340-ACD5-2EEBB6931230}"/>
                </a:ext>
              </a:extLst>
            </p:cNvPr>
            <p:cNvSpPr/>
            <p:nvPr/>
          </p:nvSpPr>
          <p:spPr>
            <a:xfrm>
              <a:off x="2389632" y="3535984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AA0137-F29F-3849-83B7-8B151BE4AFF5}"/>
                </a:ext>
              </a:extLst>
            </p:cNvPr>
            <p:cNvSpPr/>
            <p:nvPr/>
          </p:nvSpPr>
          <p:spPr>
            <a:xfrm>
              <a:off x="2389632" y="4286097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E8D849-749D-6145-B2AA-03C2CD2372DF}"/>
              </a:ext>
            </a:extLst>
          </p:cNvPr>
          <p:cNvSpPr txBox="1"/>
          <p:nvPr/>
        </p:nvSpPr>
        <p:spPr>
          <a:xfrm>
            <a:off x="3818178" y="3201799"/>
            <a:ext cx="519772" cy="2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60EFC7-D305-144C-8011-C62553B5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65" y="5624090"/>
            <a:ext cx="755091" cy="58333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D4D5DF9-8004-914B-A837-F3E05F22E914}"/>
              </a:ext>
            </a:extLst>
          </p:cNvPr>
          <p:cNvGrpSpPr/>
          <p:nvPr/>
        </p:nvGrpSpPr>
        <p:grpSpPr>
          <a:xfrm>
            <a:off x="3611960" y="5078855"/>
            <a:ext cx="2545916" cy="1029670"/>
            <a:chOff x="3611960" y="5053455"/>
            <a:chExt cx="2545916" cy="102967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C954D1-E7E3-9141-89DA-75319A0CF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1960" y="5053455"/>
              <a:ext cx="755092" cy="10296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A69F751-463F-A94F-9C88-A42242F24065}"/>
                    </a:ext>
                  </a:extLst>
                </p:cNvPr>
                <p:cNvSpPr txBox="1"/>
                <p:nvPr/>
              </p:nvSpPr>
              <p:spPr>
                <a:xfrm>
                  <a:off x="4367052" y="5297092"/>
                  <a:ext cx="1790824" cy="271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750 </m:t>
                      </m:r>
                    </m:oMath>
                  </a14:m>
                  <a:r>
                    <a:rPr lang="en-US" sz="2400" dirty="0"/>
                    <a:t>(each)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A69F751-463F-A94F-9C88-A42242F24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052" y="5297092"/>
                  <a:ext cx="1790824" cy="271198"/>
                </a:xfrm>
                <a:prstGeom prst="rect">
                  <a:avLst/>
                </a:prstGeom>
                <a:blipFill>
                  <a:blip r:embed="rId9"/>
                  <a:stretch>
                    <a:fillRect t="-9091" r="-2113" b="-1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EAC91C-527D-744E-8B20-1B278C065CEC}"/>
              </a:ext>
            </a:extLst>
          </p:cNvPr>
          <p:cNvGrpSpPr/>
          <p:nvPr/>
        </p:nvGrpSpPr>
        <p:grpSpPr>
          <a:xfrm>
            <a:off x="377597" y="3828418"/>
            <a:ext cx="1259220" cy="962966"/>
            <a:chOff x="959698" y="4013685"/>
            <a:chExt cx="1259220" cy="9629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B90A8E-8CA8-4644-A686-6549E0B6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8816" y="4387156"/>
              <a:ext cx="741727" cy="5894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62F37-1E96-C54B-9E35-EFE2ADE4C63E}"/>
                    </a:ext>
                  </a:extLst>
                </p:cNvPr>
                <p:cNvSpPr txBox="1"/>
                <p:nvPr/>
              </p:nvSpPr>
              <p:spPr>
                <a:xfrm>
                  <a:off x="959698" y="4013685"/>
                  <a:ext cx="1259220" cy="271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950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62F37-1E96-C54B-9E35-EFE2ADE4C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98" y="4013685"/>
                  <a:ext cx="1259220" cy="271198"/>
                </a:xfrm>
                <a:prstGeom prst="rect">
                  <a:avLst/>
                </a:prstGeom>
                <a:blipFill>
                  <a:blip r:embed="rId11"/>
                  <a:stretch>
                    <a:fillRect b="-5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3D0BC5-924F-6342-8ED7-8CC364BC07EB}"/>
              </a:ext>
            </a:extLst>
          </p:cNvPr>
          <p:cNvGrpSpPr/>
          <p:nvPr/>
        </p:nvGrpSpPr>
        <p:grpSpPr>
          <a:xfrm>
            <a:off x="2571868" y="3560167"/>
            <a:ext cx="3752869" cy="683222"/>
            <a:chOff x="2973509" y="3495344"/>
            <a:chExt cx="3752869" cy="6832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A077009-6AB1-7540-BCAA-1CB9BF21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3509" y="3495344"/>
              <a:ext cx="680073" cy="6832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D1BCD6-E86C-1A4B-8C87-C068DEA8594B}"/>
                    </a:ext>
                  </a:extLst>
                </p:cNvPr>
                <p:cNvSpPr txBox="1"/>
                <p:nvPr/>
              </p:nvSpPr>
              <p:spPr>
                <a:xfrm>
                  <a:off x="3653582" y="3534087"/>
                  <a:ext cx="3072796" cy="4760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460</m:t>
                      </m:r>
                    </m:oMath>
                  </a14:m>
                  <a:r>
                    <a:rPr lang="en-US" sz="2400" dirty="0"/>
                    <a:t> (each)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D1BCD6-E86C-1A4B-8C87-C068DEA85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582" y="3534087"/>
                  <a:ext cx="3072796" cy="476037"/>
                </a:xfrm>
                <a:prstGeom prst="rect">
                  <a:avLst/>
                </a:prstGeom>
                <a:blipFill>
                  <a:blip r:embed="rId13"/>
                  <a:stretch>
                    <a:fillRect t="-5128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7112C-E661-E246-93D1-12435B04ADDF}"/>
              </a:ext>
            </a:extLst>
          </p:cNvPr>
          <p:cNvGrpSpPr/>
          <p:nvPr/>
        </p:nvGrpSpPr>
        <p:grpSpPr>
          <a:xfrm>
            <a:off x="9608574" y="4712220"/>
            <a:ext cx="1938617" cy="715130"/>
            <a:chOff x="6487074" y="3035094"/>
            <a:chExt cx="1938617" cy="715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79B3073-3CDE-0741-B430-B6508AC36A4C}"/>
                    </a:ext>
                  </a:extLst>
                </p:cNvPr>
                <p:cNvSpPr txBox="1"/>
                <p:nvPr/>
              </p:nvSpPr>
              <p:spPr>
                <a:xfrm>
                  <a:off x="7166471" y="3035094"/>
                  <a:ext cx="1259220" cy="4662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440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79B3073-3CDE-0741-B430-B6508AC36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471" y="3035094"/>
                  <a:ext cx="1259220" cy="466272"/>
                </a:xfrm>
                <a:prstGeom prst="rect">
                  <a:avLst/>
                </a:prstGeom>
                <a:blipFill>
                  <a:blip r:embed="rId14"/>
                  <a:stretch>
                    <a:fillRect r="-18000" b="-7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DD6AE7-632D-174D-AD81-BF9E2FD9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7074" y="3202331"/>
              <a:ext cx="721326" cy="54789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C0CD8-9D46-2349-A6BE-9143FAE9DE0E}"/>
              </a:ext>
            </a:extLst>
          </p:cNvPr>
          <p:cNvGrpSpPr/>
          <p:nvPr/>
        </p:nvGrpSpPr>
        <p:grpSpPr>
          <a:xfrm>
            <a:off x="6702639" y="4114973"/>
            <a:ext cx="2131911" cy="1164185"/>
            <a:chOff x="4771084" y="3537792"/>
            <a:chExt cx="2131911" cy="11641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8DB8553-2287-394E-9881-DDFD22887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8602" b="27987"/>
            <a:stretch/>
          </p:blipFill>
          <p:spPr>
            <a:xfrm>
              <a:off x="4771084" y="3537792"/>
              <a:ext cx="1404575" cy="7083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0F55D99-6B15-C844-9B04-264110138BA5}"/>
                    </a:ext>
                  </a:extLst>
                </p:cNvPr>
                <p:cNvSpPr txBox="1"/>
                <p:nvPr/>
              </p:nvSpPr>
              <p:spPr>
                <a:xfrm>
                  <a:off x="4885071" y="4240312"/>
                  <a:ext cx="20179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360</m:t>
                      </m:r>
                    </m:oMath>
                  </a14:m>
                  <a:r>
                    <a:rPr lang="en-US" sz="2400" dirty="0"/>
                    <a:t> (each)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0F55D99-6B15-C844-9B04-264110138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071" y="4240312"/>
                  <a:ext cx="2017924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 kind of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light can break apart 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4769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01E6D1-EDC6-8C42-958B-AFF24AC0B83D}"/>
                  </a:ext>
                </a:extLst>
              </p:cNvPr>
              <p:cNvSpPr txBox="1"/>
              <p:nvPr/>
            </p:nvSpPr>
            <p:spPr>
              <a:xfrm>
                <a:off x="1147550" y="5827122"/>
                <a:ext cx="1397129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01E6D1-EDC6-8C42-958B-AFF24AC0B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550" y="5827122"/>
                <a:ext cx="139712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/>
              <p:nvPr/>
            </p:nvSpPr>
            <p:spPr>
              <a:xfrm>
                <a:off x="5305128" y="1267078"/>
                <a:ext cx="2200026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=372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28" y="1267078"/>
                <a:ext cx="2200026" cy="580031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/>
              <p:nvPr/>
            </p:nvSpPr>
            <p:spPr>
              <a:xfrm>
                <a:off x="5323553" y="1850302"/>
                <a:ext cx="2264146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=426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3" y="1850302"/>
                <a:ext cx="2264146" cy="580031"/>
              </a:xfrm>
              <a:prstGeom prst="rect">
                <a:avLst/>
              </a:prstGeom>
              <a:blipFill>
                <a:blip r:embed="rId4"/>
                <a:stretch>
                  <a:fillRect l="-55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/>
              <p:nvPr/>
            </p:nvSpPr>
            <p:spPr>
              <a:xfrm>
                <a:off x="5330330" y="2489463"/>
                <a:ext cx="2200026" cy="5800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330" y="2489463"/>
                <a:ext cx="2200026" cy="580031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57F399-E8CA-8C45-AEC8-76DBA1CFB3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39271"/>
            <a:ext cx="5346700" cy="2868095"/>
            <a:chOff x="0" y="1620959"/>
            <a:chExt cx="6610003" cy="354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3317"/>
            <a:stretch/>
          </p:blipFill>
          <p:spPr>
            <a:xfrm>
              <a:off x="0" y="1620959"/>
              <a:ext cx="6610003" cy="354576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9D4230-7775-E84A-A8D5-59DE14553D91}"/>
                </a:ext>
              </a:extLst>
            </p:cNvPr>
            <p:cNvSpPr/>
            <p:nvPr/>
          </p:nvSpPr>
          <p:spPr>
            <a:xfrm>
              <a:off x="2389632" y="2755392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0855442-FF7E-8340-ACD5-2EEBB6931230}"/>
                </a:ext>
              </a:extLst>
            </p:cNvPr>
            <p:cNvSpPr/>
            <p:nvPr/>
          </p:nvSpPr>
          <p:spPr>
            <a:xfrm>
              <a:off x="2389632" y="3535984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AA0137-F29F-3849-83B7-8B151BE4AFF5}"/>
                </a:ext>
              </a:extLst>
            </p:cNvPr>
            <p:cNvSpPr/>
            <p:nvPr/>
          </p:nvSpPr>
          <p:spPr>
            <a:xfrm>
              <a:off x="2389632" y="4286097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E8D849-749D-6145-B2AA-03C2CD2372DF}"/>
              </a:ext>
            </a:extLst>
          </p:cNvPr>
          <p:cNvSpPr txBox="1"/>
          <p:nvPr/>
        </p:nvSpPr>
        <p:spPr>
          <a:xfrm>
            <a:off x="3818178" y="3201799"/>
            <a:ext cx="519772" cy="2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60EFC7-D305-144C-8011-C62553B50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65" y="5624090"/>
            <a:ext cx="755091" cy="58333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D4D5DF9-8004-914B-A837-F3E05F22E914}"/>
              </a:ext>
            </a:extLst>
          </p:cNvPr>
          <p:cNvGrpSpPr/>
          <p:nvPr/>
        </p:nvGrpSpPr>
        <p:grpSpPr>
          <a:xfrm>
            <a:off x="3611960" y="5078855"/>
            <a:ext cx="2545916" cy="1029670"/>
            <a:chOff x="3611960" y="5053455"/>
            <a:chExt cx="2545916" cy="102967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C954D1-E7E3-9141-89DA-75319A0CF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1960" y="5053455"/>
              <a:ext cx="755092" cy="10296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A69F751-463F-A94F-9C88-A42242F24065}"/>
                    </a:ext>
                  </a:extLst>
                </p:cNvPr>
                <p:cNvSpPr txBox="1"/>
                <p:nvPr/>
              </p:nvSpPr>
              <p:spPr>
                <a:xfrm>
                  <a:off x="4367052" y="5297092"/>
                  <a:ext cx="1790824" cy="271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750 </m:t>
                      </m:r>
                    </m:oMath>
                  </a14:m>
                  <a:r>
                    <a:rPr lang="en-US" sz="2400" dirty="0"/>
                    <a:t>(each)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A69F751-463F-A94F-9C88-A42242F24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052" y="5297092"/>
                  <a:ext cx="1790824" cy="271198"/>
                </a:xfrm>
                <a:prstGeom prst="rect">
                  <a:avLst/>
                </a:prstGeom>
                <a:blipFill>
                  <a:blip r:embed="rId9"/>
                  <a:stretch>
                    <a:fillRect t="-13636" r="-2817" b="-1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EAC91C-527D-744E-8B20-1B278C065CEC}"/>
              </a:ext>
            </a:extLst>
          </p:cNvPr>
          <p:cNvGrpSpPr/>
          <p:nvPr/>
        </p:nvGrpSpPr>
        <p:grpSpPr>
          <a:xfrm>
            <a:off x="377597" y="3828418"/>
            <a:ext cx="1259220" cy="962966"/>
            <a:chOff x="959698" y="4013685"/>
            <a:chExt cx="1259220" cy="9629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B90A8E-8CA8-4644-A686-6549E0B6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8816" y="4387156"/>
              <a:ext cx="741727" cy="5894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62F37-1E96-C54B-9E35-EFE2ADE4C63E}"/>
                    </a:ext>
                  </a:extLst>
                </p:cNvPr>
                <p:cNvSpPr txBox="1"/>
                <p:nvPr/>
              </p:nvSpPr>
              <p:spPr>
                <a:xfrm>
                  <a:off x="959698" y="4013685"/>
                  <a:ext cx="1259220" cy="271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950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62F37-1E96-C54B-9E35-EFE2ADE4C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98" y="4013685"/>
                  <a:ext cx="1259220" cy="271198"/>
                </a:xfrm>
                <a:prstGeom prst="rect">
                  <a:avLst/>
                </a:prstGeom>
                <a:blipFill>
                  <a:blip r:embed="rId11"/>
                  <a:stretch>
                    <a:fillRect b="-5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3D0BC5-924F-6342-8ED7-8CC364BC07EB}"/>
              </a:ext>
            </a:extLst>
          </p:cNvPr>
          <p:cNvGrpSpPr/>
          <p:nvPr/>
        </p:nvGrpSpPr>
        <p:grpSpPr>
          <a:xfrm>
            <a:off x="2571868" y="3560167"/>
            <a:ext cx="3752869" cy="683222"/>
            <a:chOff x="2973509" y="3495344"/>
            <a:chExt cx="3752869" cy="6832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A077009-6AB1-7540-BCAA-1CB9BF21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3509" y="3495344"/>
              <a:ext cx="680073" cy="6832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D1BCD6-E86C-1A4B-8C87-C068DEA8594B}"/>
                    </a:ext>
                  </a:extLst>
                </p:cNvPr>
                <p:cNvSpPr txBox="1"/>
                <p:nvPr/>
              </p:nvSpPr>
              <p:spPr>
                <a:xfrm>
                  <a:off x="3653582" y="3534087"/>
                  <a:ext cx="3072796" cy="4760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460</m:t>
                      </m:r>
                    </m:oMath>
                  </a14:m>
                  <a:r>
                    <a:rPr lang="en-US" sz="2400" dirty="0"/>
                    <a:t> (each)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D1BCD6-E86C-1A4B-8C87-C068DEA85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582" y="3534087"/>
                  <a:ext cx="3072796" cy="476037"/>
                </a:xfrm>
                <a:prstGeom prst="rect">
                  <a:avLst/>
                </a:prstGeom>
                <a:blipFill>
                  <a:blip r:embed="rId13"/>
                  <a:stretch>
                    <a:fillRect t="-7895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7112C-E661-E246-93D1-12435B04ADDF}"/>
              </a:ext>
            </a:extLst>
          </p:cNvPr>
          <p:cNvGrpSpPr/>
          <p:nvPr/>
        </p:nvGrpSpPr>
        <p:grpSpPr>
          <a:xfrm>
            <a:off x="9608574" y="4712220"/>
            <a:ext cx="1938617" cy="715130"/>
            <a:chOff x="6487074" y="3035094"/>
            <a:chExt cx="1938617" cy="715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79B3073-3CDE-0741-B430-B6508AC36A4C}"/>
                    </a:ext>
                  </a:extLst>
                </p:cNvPr>
                <p:cNvSpPr txBox="1"/>
                <p:nvPr/>
              </p:nvSpPr>
              <p:spPr>
                <a:xfrm>
                  <a:off x="7166471" y="3035094"/>
                  <a:ext cx="1259220" cy="4662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440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79B3073-3CDE-0741-B430-B6508AC36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471" y="3035094"/>
                  <a:ext cx="1259220" cy="466272"/>
                </a:xfrm>
                <a:prstGeom prst="rect">
                  <a:avLst/>
                </a:prstGeom>
                <a:blipFill>
                  <a:blip r:embed="rId14"/>
                  <a:stretch>
                    <a:fillRect r="-18000" b="-810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DD6AE7-632D-174D-AD81-BF9E2FD9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7074" y="3202331"/>
              <a:ext cx="721326" cy="54789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C0CD8-9D46-2349-A6BE-9143FAE9DE0E}"/>
              </a:ext>
            </a:extLst>
          </p:cNvPr>
          <p:cNvGrpSpPr/>
          <p:nvPr/>
        </p:nvGrpSpPr>
        <p:grpSpPr>
          <a:xfrm>
            <a:off x="6702639" y="4114973"/>
            <a:ext cx="2131911" cy="1164185"/>
            <a:chOff x="4771084" y="3537792"/>
            <a:chExt cx="2131911" cy="11641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8DB8553-2287-394E-9881-DDFD22887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8602" b="27987"/>
            <a:stretch/>
          </p:blipFill>
          <p:spPr>
            <a:xfrm>
              <a:off x="4771084" y="3537792"/>
              <a:ext cx="1404575" cy="7083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0F55D99-6B15-C844-9B04-264110138BA5}"/>
                    </a:ext>
                  </a:extLst>
                </p:cNvPr>
                <p:cNvSpPr txBox="1"/>
                <p:nvPr/>
              </p:nvSpPr>
              <p:spPr>
                <a:xfrm>
                  <a:off x="4885071" y="4240312"/>
                  <a:ext cx="20179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360</m:t>
                      </m:r>
                    </m:oMath>
                  </a14:m>
                  <a:r>
                    <a:rPr lang="en-US" sz="2400" dirty="0"/>
                    <a:t> (each)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0F55D99-6B15-C844-9B04-264110138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071" y="4240312"/>
                  <a:ext cx="2017924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 kind of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light can break apart 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5333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The extra benefit of making ozone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836293-D93B-C347-A633-D43151F49546}"/>
                  </a:ext>
                </a:extLst>
              </p:cNvPr>
              <p:cNvSpPr txBox="1"/>
              <p:nvPr/>
            </p:nvSpPr>
            <p:spPr>
              <a:xfrm>
                <a:off x="0" y="796685"/>
                <a:ext cx="1169703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Once UVC photons have </a:t>
                </a:r>
                <a:r>
                  <a:rPr lang="en-US" sz="2400" dirty="0" err="1"/>
                  <a:t>photolysed</a:t>
                </a:r>
                <a:r>
                  <a:rPr lang="en-US" sz="2400" dirty="0"/>
                  <a:t> some molecular oxygen (O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to form ozone (O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),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𝑈𝑉𝐶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)→2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sz="2400" dirty="0"/>
                  <a:t>the ozone can then go on to absorb UVA and UVB photons!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𝑈𝑉</m:t>
                          </m:r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Then, that atomic oxygen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) can meet up with molecular oxygen to make more ozone!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836293-D93B-C347-A633-D43151F49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96685"/>
                <a:ext cx="11697035" cy="4524315"/>
              </a:xfrm>
              <a:prstGeom prst="rect">
                <a:avLst/>
              </a:prstGeom>
              <a:blipFill>
                <a:blip r:embed="rId2"/>
                <a:stretch>
                  <a:fillRect l="-868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3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B5093-CA6B-854F-8993-385E58C51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90" b="14970"/>
          <a:stretch/>
        </p:blipFill>
        <p:spPr>
          <a:xfrm>
            <a:off x="3939202" y="1215027"/>
            <a:ext cx="7334587" cy="5557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024359" cy="548640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Using Dobson units to indicate the “thickness” of the ozone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73013-992B-BD43-A12F-AC23E83D5511}"/>
              </a:ext>
            </a:extLst>
          </p:cNvPr>
          <p:cNvSpPr txBox="1"/>
          <p:nvPr/>
        </p:nvSpPr>
        <p:spPr>
          <a:xfrm>
            <a:off x="487681" y="3162917"/>
            <a:ext cx="522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 Dobson means pure ozone gas would be a layer 3 mm thick</a:t>
            </a:r>
          </a:p>
        </p:txBody>
      </p:sp>
    </p:spTree>
    <p:extLst>
      <p:ext uri="{BB962C8B-B14F-4D97-AF65-F5344CB8AC3E}">
        <p14:creationId xmlns:p14="http://schemas.microsoft.com/office/powerpoint/2010/main" val="180348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1899556" cy="716692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 happens to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rays that get past the ozone layer?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48D03-B398-8448-A6FF-868308F6B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4" b="11241"/>
          <a:stretch/>
        </p:blipFill>
        <p:spPr>
          <a:xfrm>
            <a:off x="420131" y="1118288"/>
            <a:ext cx="3947984" cy="3772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29613-4D66-744B-B278-CEA5F975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98" y="1118288"/>
            <a:ext cx="6546021" cy="4326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F5A21-EA1D-C140-A2F0-ADC3F977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86" r="74994" b="6605"/>
          <a:stretch/>
        </p:blipFill>
        <p:spPr>
          <a:xfrm>
            <a:off x="1672185" y="4957651"/>
            <a:ext cx="1225873" cy="2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2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1637</Words>
  <Application>Microsoft Macintosh PowerPoint</Application>
  <PresentationFormat>Widescreen</PresentationFormat>
  <Paragraphs>289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Ozone is mostly found in the stratosphere</vt:lpstr>
      <vt:lpstr>Ozone is mostly found in the stratosphere</vt:lpstr>
      <vt:lpstr>Ozone is mostly found in the stratosphere</vt:lpstr>
      <vt:lpstr>Photochemical equations</vt:lpstr>
      <vt:lpstr>What kind of uv light can break apart O2 ?</vt:lpstr>
      <vt:lpstr>What kind of uv light can break apart O2 ?</vt:lpstr>
      <vt:lpstr>The extra benefit of making ozone</vt:lpstr>
      <vt:lpstr>Using Dobson units to indicate the “thickness” of the ozone layer</vt:lpstr>
      <vt:lpstr>What happens to uv rays that get past the ozone layer?</vt:lpstr>
      <vt:lpstr>Back to covalent bonds: why are they so strong*?</vt:lpstr>
      <vt:lpstr>The challenge of understanding covalent bonding</vt:lpstr>
      <vt:lpstr>Coulomb’s Law – effect of distance</vt:lpstr>
      <vt:lpstr>Coulomb’s Law – effect of distance</vt:lpstr>
      <vt:lpstr>Coulomb’s Law – effect of the magnitude of charge</vt:lpstr>
      <vt:lpstr>Coulomb’s Law – effect of the magnitude of charge</vt:lpstr>
      <vt:lpstr>How Coulomb’s Law plays a role in covalent bonding</vt:lpstr>
      <vt:lpstr>How Coulomb’s Law plays a role in covalent bonding</vt:lpstr>
      <vt:lpstr>How Coulomb’s Law plays a role in covalent bonding</vt:lpstr>
      <vt:lpstr>A caveat about this picture … the electron cloud is still a cloud</vt:lpstr>
      <vt:lpstr>A caveat about this picture … the electron cloud is still a cloud</vt:lpstr>
      <vt:lpstr>The number of electrons involved is kept track of by “bond order”</vt:lpstr>
      <vt:lpstr>Some examples of different bond orders you’ve seen</vt:lpstr>
      <vt:lpstr>Number of preferred bonds is different for each element</vt:lpstr>
      <vt:lpstr>Number of preferred bonds is different for each element</vt:lpstr>
      <vt:lpstr>Number of preferred bonds is different for each element</vt:lpstr>
      <vt:lpstr>Number of preferred bonds is different for each element</vt:lpstr>
      <vt:lpstr>Number of preferred bonds is different for each element</vt:lpstr>
      <vt:lpstr>Patterns of covalent bonding </vt:lpstr>
      <vt:lpstr>Patterns of covalent bonding </vt:lpstr>
      <vt:lpstr>Patterns of covalent bonding</vt:lpstr>
      <vt:lpstr>What we can do with these patterns </vt:lpstr>
      <vt:lpstr>What we can do with these patterns </vt:lpstr>
      <vt:lpstr>What we can do with these patterns </vt:lpstr>
      <vt:lpstr>What we can do with these patterns </vt:lpstr>
      <vt:lpstr>What we can do with these patterns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this all together … where does this happen?</dc:title>
  <dc:creator>Steven</dc:creator>
  <cp:lastModifiedBy>Steven</cp:lastModifiedBy>
  <cp:revision>77</cp:revision>
  <dcterms:created xsi:type="dcterms:W3CDTF">2021-03-08T20:58:09Z</dcterms:created>
  <dcterms:modified xsi:type="dcterms:W3CDTF">2022-03-08T21:39:54Z</dcterms:modified>
</cp:coreProperties>
</file>